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87" d="100"/>
          <a:sy n="87" d="100"/>
        </p:scale>
        <p:origin x="45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6BD4D0-F47B-4D33-872A-024E24449519}" type="datetimeFigureOut">
              <a:rPr lang="en-PH" smtClean="0"/>
              <a:t>24/09/2024</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4A089-AAF0-4EC3-82C6-C0028CF977A9}" type="slidenum">
              <a:rPr lang="en-PH" smtClean="0"/>
              <a:t>‹#›</a:t>
            </a:fld>
            <a:endParaRPr lang="en-PH"/>
          </a:p>
        </p:txBody>
      </p:sp>
    </p:spTree>
    <p:extLst>
      <p:ext uri="{BB962C8B-B14F-4D97-AF65-F5344CB8AC3E}">
        <p14:creationId xmlns:p14="http://schemas.microsoft.com/office/powerpoint/2010/main" val="3793979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A994A089-AAF0-4EC3-82C6-C0028CF977A9}" type="slidenum">
              <a:rPr lang="en-PH" smtClean="0"/>
              <a:t>21</a:t>
            </a:fld>
            <a:endParaRPr lang="en-PH"/>
          </a:p>
        </p:txBody>
      </p:sp>
    </p:spTree>
    <p:extLst>
      <p:ext uri="{BB962C8B-B14F-4D97-AF65-F5344CB8AC3E}">
        <p14:creationId xmlns:p14="http://schemas.microsoft.com/office/powerpoint/2010/main" val="3611906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A994A089-AAF0-4EC3-82C6-C0028CF977A9}" type="slidenum">
              <a:rPr lang="en-PH" smtClean="0"/>
              <a:t>36</a:t>
            </a:fld>
            <a:endParaRPr lang="en-PH"/>
          </a:p>
        </p:txBody>
      </p:sp>
    </p:spTree>
    <p:extLst>
      <p:ext uri="{BB962C8B-B14F-4D97-AF65-F5344CB8AC3E}">
        <p14:creationId xmlns:p14="http://schemas.microsoft.com/office/powerpoint/2010/main" val="3607992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29FB2-BDE9-70D6-1518-6D0B42AECB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25E575A-E6F8-D4AC-11FF-BC8E501180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42159742-338F-571B-6634-36163ED38E88}"/>
              </a:ext>
            </a:extLst>
          </p:cNvPr>
          <p:cNvSpPr>
            <a:spLocks noGrp="1"/>
          </p:cNvSpPr>
          <p:nvPr>
            <p:ph type="dt" sz="half" idx="10"/>
          </p:nvPr>
        </p:nvSpPr>
        <p:spPr/>
        <p:txBody>
          <a:bodyPr/>
          <a:lstStyle/>
          <a:p>
            <a:fld id="{B56160F9-2554-47D7-92CA-9E070CAE44F4}" type="datetimeFigureOut">
              <a:rPr lang="en-PH" smtClean="0"/>
              <a:t>24/09/2024</a:t>
            </a:fld>
            <a:endParaRPr lang="en-PH"/>
          </a:p>
        </p:txBody>
      </p:sp>
      <p:sp>
        <p:nvSpPr>
          <p:cNvPr id="5" name="Footer Placeholder 4">
            <a:extLst>
              <a:ext uri="{FF2B5EF4-FFF2-40B4-BE49-F238E27FC236}">
                <a16:creationId xmlns:a16="http://schemas.microsoft.com/office/drawing/2014/main" id="{8A2A51B1-8F27-2171-47AF-89AB95F49F6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1E7091E8-3138-B9E6-5C7D-0C6F0F36F326}"/>
              </a:ext>
            </a:extLst>
          </p:cNvPr>
          <p:cNvSpPr>
            <a:spLocks noGrp="1"/>
          </p:cNvSpPr>
          <p:nvPr>
            <p:ph type="sldNum" sz="quarter" idx="12"/>
          </p:nvPr>
        </p:nvSpPr>
        <p:spPr/>
        <p:txBody>
          <a:bodyPr/>
          <a:lstStyle/>
          <a:p>
            <a:fld id="{9DB19058-4DF3-4166-9D9E-A4774CAEBD15}" type="slidenum">
              <a:rPr lang="en-PH" smtClean="0"/>
              <a:t>‹#›</a:t>
            </a:fld>
            <a:endParaRPr lang="en-PH"/>
          </a:p>
        </p:txBody>
      </p:sp>
    </p:spTree>
    <p:extLst>
      <p:ext uri="{BB962C8B-B14F-4D97-AF65-F5344CB8AC3E}">
        <p14:creationId xmlns:p14="http://schemas.microsoft.com/office/powerpoint/2010/main" val="3854883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0BDC5-591A-CF52-A696-F57D678C68FD}"/>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0C5E3C09-20F9-D212-D585-9966CD1BAD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F3787E2-6EBC-B987-6094-BA438B4B22AA}"/>
              </a:ext>
            </a:extLst>
          </p:cNvPr>
          <p:cNvSpPr>
            <a:spLocks noGrp="1"/>
          </p:cNvSpPr>
          <p:nvPr>
            <p:ph type="dt" sz="half" idx="10"/>
          </p:nvPr>
        </p:nvSpPr>
        <p:spPr/>
        <p:txBody>
          <a:bodyPr/>
          <a:lstStyle/>
          <a:p>
            <a:fld id="{B56160F9-2554-47D7-92CA-9E070CAE44F4}" type="datetimeFigureOut">
              <a:rPr lang="en-PH" smtClean="0"/>
              <a:t>24/09/2024</a:t>
            </a:fld>
            <a:endParaRPr lang="en-PH"/>
          </a:p>
        </p:txBody>
      </p:sp>
      <p:sp>
        <p:nvSpPr>
          <p:cNvPr id="5" name="Footer Placeholder 4">
            <a:extLst>
              <a:ext uri="{FF2B5EF4-FFF2-40B4-BE49-F238E27FC236}">
                <a16:creationId xmlns:a16="http://schemas.microsoft.com/office/drawing/2014/main" id="{A6FBB1CE-8F05-D01A-D262-DC290D63F19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E3BEE67-5184-8872-B992-AC4C6D813D1A}"/>
              </a:ext>
            </a:extLst>
          </p:cNvPr>
          <p:cNvSpPr>
            <a:spLocks noGrp="1"/>
          </p:cNvSpPr>
          <p:nvPr>
            <p:ph type="sldNum" sz="quarter" idx="12"/>
          </p:nvPr>
        </p:nvSpPr>
        <p:spPr/>
        <p:txBody>
          <a:bodyPr/>
          <a:lstStyle/>
          <a:p>
            <a:fld id="{9DB19058-4DF3-4166-9D9E-A4774CAEBD15}" type="slidenum">
              <a:rPr lang="en-PH" smtClean="0"/>
              <a:t>‹#›</a:t>
            </a:fld>
            <a:endParaRPr lang="en-PH"/>
          </a:p>
        </p:txBody>
      </p:sp>
    </p:spTree>
    <p:extLst>
      <p:ext uri="{BB962C8B-B14F-4D97-AF65-F5344CB8AC3E}">
        <p14:creationId xmlns:p14="http://schemas.microsoft.com/office/powerpoint/2010/main" val="2355352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5944F6-4529-DAB4-60E7-EE96FDD8A7A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D69BC87A-7844-CA92-0906-C04B10A1A3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234E9B3-5CC7-D0AA-72E6-AF2145AF9AA8}"/>
              </a:ext>
            </a:extLst>
          </p:cNvPr>
          <p:cNvSpPr>
            <a:spLocks noGrp="1"/>
          </p:cNvSpPr>
          <p:nvPr>
            <p:ph type="dt" sz="half" idx="10"/>
          </p:nvPr>
        </p:nvSpPr>
        <p:spPr/>
        <p:txBody>
          <a:bodyPr/>
          <a:lstStyle/>
          <a:p>
            <a:fld id="{B56160F9-2554-47D7-92CA-9E070CAE44F4}" type="datetimeFigureOut">
              <a:rPr lang="en-PH" smtClean="0"/>
              <a:t>24/09/2024</a:t>
            </a:fld>
            <a:endParaRPr lang="en-PH"/>
          </a:p>
        </p:txBody>
      </p:sp>
      <p:sp>
        <p:nvSpPr>
          <p:cNvPr id="5" name="Footer Placeholder 4">
            <a:extLst>
              <a:ext uri="{FF2B5EF4-FFF2-40B4-BE49-F238E27FC236}">
                <a16:creationId xmlns:a16="http://schemas.microsoft.com/office/drawing/2014/main" id="{457F7C6F-0156-AF49-47B9-E0AC58BEA02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5BA27313-BF24-6710-A65E-F83A2EC56C15}"/>
              </a:ext>
            </a:extLst>
          </p:cNvPr>
          <p:cNvSpPr>
            <a:spLocks noGrp="1"/>
          </p:cNvSpPr>
          <p:nvPr>
            <p:ph type="sldNum" sz="quarter" idx="12"/>
          </p:nvPr>
        </p:nvSpPr>
        <p:spPr/>
        <p:txBody>
          <a:bodyPr/>
          <a:lstStyle/>
          <a:p>
            <a:fld id="{9DB19058-4DF3-4166-9D9E-A4774CAEBD15}" type="slidenum">
              <a:rPr lang="en-PH" smtClean="0"/>
              <a:t>‹#›</a:t>
            </a:fld>
            <a:endParaRPr lang="en-PH"/>
          </a:p>
        </p:txBody>
      </p:sp>
    </p:spTree>
    <p:extLst>
      <p:ext uri="{BB962C8B-B14F-4D97-AF65-F5344CB8AC3E}">
        <p14:creationId xmlns:p14="http://schemas.microsoft.com/office/powerpoint/2010/main" val="3002022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D59B-7B35-12E3-6AF8-ADF9DD69632C}"/>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271FA0A1-2377-D3E9-C25C-3E9CEED25C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7F767D03-A9AF-F2FD-9E63-A51B4EF8CA16}"/>
              </a:ext>
            </a:extLst>
          </p:cNvPr>
          <p:cNvSpPr>
            <a:spLocks noGrp="1"/>
          </p:cNvSpPr>
          <p:nvPr>
            <p:ph type="dt" sz="half" idx="10"/>
          </p:nvPr>
        </p:nvSpPr>
        <p:spPr/>
        <p:txBody>
          <a:bodyPr/>
          <a:lstStyle/>
          <a:p>
            <a:fld id="{B56160F9-2554-47D7-92CA-9E070CAE44F4}" type="datetimeFigureOut">
              <a:rPr lang="en-PH" smtClean="0"/>
              <a:t>24/09/2024</a:t>
            </a:fld>
            <a:endParaRPr lang="en-PH"/>
          </a:p>
        </p:txBody>
      </p:sp>
      <p:sp>
        <p:nvSpPr>
          <p:cNvPr id="5" name="Footer Placeholder 4">
            <a:extLst>
              <a:ext uri="{FF2B5EF4-FFF2-40B4-BE49-F238E27FC236}">
                <a16:creationId xmlns:a16="http://schemas.microsoft.com/office/drawing/2014/main" id="{865F9865-F901-7EDA-9450-C3845515F4D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1AEF45F-1F73-10B7-088E-4BB821CCCDF1}"/>
              </a:ext>
            </a:extLst>
          </p:cNvPr>
          <p:cNvSpPr>
            <a:spLocks noGrp="1"/>
          </p:cNvSpPr>
          <p:nvPr>
            <p:ph type="sldNum" sz="quarter" idx="12"/>
          </p:nvPr>
        </p:nvSpPr>
        <p:spPr/>
        <p:txBody>
          <a:bodyPr/>
          <a:lstStyle/>
          <a:p>
            <a:fld id="{9DB19058-4DF3-4166-9D9E-A4774CAEBD15}" type="slidenum">
              <a:rPr lang="en-PH" smtClean="0"/>
              <a:t>‹#›</a:t>
            </a:fld>
            <a:endParaRPr lang="en-PH"/>
          </a:p>
        </p:txBody>
      </p:sp>
    </p:spTree>
    <p:extLst>
      <p:ext uri="{BB962C8B-B14F-4D97-AF65-F5344CB8AC3E}">
        <p14:creationId xmlns:p14="http://schemas.microsoft.com/office/powerpoint/2010/main" val="1624389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A051E-A101-55E8-8DB9-E1BEA3C5E0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D852CD29-7A33-1FB0-27D3-53C96A2C9D1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BFE64A-3307-B47E-F7DB-B28E6BA3748A}"/>
              </a:ext>
            </a:extLst>
          </p:cNvPr>
          <p:cNvSpPr>
            <a:spLocks noGrp="1"/>
          </p:cNvSpPr>
          <p:nvPr>
            <p:ph type="dt" sz="half" idx="10"/>
          </p:nvPr>
        </p:nvSpPr>
        <p:spPr/>
        <p:txBody>
          <a:bodyPr/>
          <a:lstStyle/>
          <a:p>
            <a:fld id="{B56160F9-2554-47D7-92CA-9E070CAE44F4}" type="datetimeFigureOut">
              <a:rPr lang="en-PH" smtClean="0"/>
              <a:t>24/09/2024</a:t>
            </a:fld>
            <a:endParaRPr lang="en-PH"/>
          </a:p>
        </p:txBody>
      </p:sp>
      <p:sp>
        <p:nvSpPr>
          <p:cNvPr id="5" name="Footer Placeholder 4">
            <a:extLst>
              <a:ext uri="{FF2B5EF4-FFF2-40B4-BE49-F238E27FC236}">
                <a16:creationId xmlns:a16="http://schemas.microsoft.com/office/drawing/2014/main" id="{CD88DD1B-7017-DFCD-045B-69064F82E67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811748D-BE6F-00B9-51CA-586CB43D6E08}"/>
              </a:ext>
            </a:extLst>
          </p:cNvPr>
          <p:cNvSpPr>
            <a:spLocks noGrp="1"/>
          </p:cNvSpPr>
          <p:nvPr>
            <p:ph type="sldNum" sz="quarter" idx="12"/>
          </p:nvPr>
        </p:nvSpPr>
        <p:spPr/>
        <p:txBody>
          <a:bodyPr/>
          <a:lstStyle/>
          <a:p>
            <a:fld id="{9DB19058-4DF3-4166-9D9E-A4774CAEBD15}" type="slidenum">
              <a:rPr lang="en-PH" smtClean="0"/>
              <a:t>‹#›</a:t>
            </a:fld>
            <a:endParaRPr lang="en-PH"/>
          </a:p>
        </p:txBody>
      </p:sp>
    </p:spTree>
    <p:extLst>
      <p:ext uri="{BB962C8B-B14F-4D97-AF65-F5344CB8AC3E}">
        <p14:creationId xmlns:p14="http://schemas.microsoft.com/office/powerpoint/2010/main" val="3472487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C7983-A8D8-399E-A860-EE3FFC7DD863}"/>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127B656-04CC-80F5-FB77-80D41BB565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EED2A23B-8BF4-71BB-7999-EAF878906D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6F68320C-189D-4EEE-CF7A-2BA12797C274}"/>
              </a:ext>
            </a:extLst>
          </p:cNvPr>
          <p:cNvSpPr>
            <a:spLocks noGrp="1"/>
          </p:cNvSpPr>
          <p:nvPr>
            <p:ph type="dt" sz="half" idx="10"/>
          </p:nvPr>
        </p:nvSpPr>
        <p:spPr/>
        <p:txBody>
          <a:bodyPr/>
          <a:lstStyle/>
          <a:p>
            <a:fld id="{B56160F9-2554-47D7-92CA-9E070CAE44F4}" type="datetimeFigureOut">
              <a:rPr lang="en-PH" smtClean="0"/>
              <a:t>24/09/2024</a:t>
            </a:fld>
            <a:endParaRPr lang="en-PH"/>
          </a:p>
        </p:txBody>
      </p:sp>
      <p:sp>
        <p:nvSpPr>
          <p:cNvPr id="6" name="Footer Placeholder 5">
            <a:extLst>
              <a:ext uri="{FF2B5EF4-FFF2-40B4-BE49-F238E27FC236}">
                <a16:creationId xmlns:a16="http://schemas.microsoft.com/office/drawing/2014/main" id="{FD42C8DA-17EC-15D3-9EB3-5906C3CA695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553F50C0-C235-D204-2328-0F39FB0BB5F6}"/>
              </a:ext>
            </a:extLst>
          </p:cNvPr>
          <p:cNvSpPr>
            <a:spLocks noGrp="1"/>
          </p:cNvSpPr>
          <p:nvPr>
            <p:ph type="sldNum" sz="quarter" idx="12"/>
          </p:nvPr>
        </p:nvSpPr>
        <p:spPr/>
        <p:txBody>
          <a:bodyPr/>
          <a:lstStyle/>
          <a:p>
            <a:fld id="{9DB19058-4DF3-4166-9D9E-A4774CAEBD15}" type="slidenum">
              <a:rPr lang="en-PH" smtClean="0"/>
              <a:t>‹#›</a:t>
            </a:fld>
            <a:endParaRPr lang="en-PH"/>
          </a:p>
        </p:txBody>
      </p:sp>
    </p:spTree>
    <p:extLst>
      <p:ext uri="{BB962C8B-B14F-4D97-AF65-F5344CB8AC3E}">
        <p14:creationId xmlns:p14="http://schemas.microsoft.com/office/powerpoint/2010/main" val="1014220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E2FB-A3D7-7EC3-D9BC-49ABDFFB7E36}"/>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15C7CED6-AD37-8ACE-B5B9-E8BDDAFC33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5C119F-5C92-8277-B28E-0BD9618942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18DFE821-9D03-86C5-914E-3B3223D6C7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949B76-6655-B311-2D64-B1FF33504E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6CDC69A1-C7AC-4F07-E969-8D39BF387B7C}"/>
              </a:ext>
            </a:extLst>
          </p:cNvPr>
          <p:cNvSpPr>
            <a:spLocks noGrp="1"/>
          </p:cNvSpPr>
          <p:nvPr>
            <p:ph type="dt" sz="half" idx="10"/>
          </p:nvPr>
        </p:nvSpPr>
        <p:spPr/>
        <p:txBody>
          <a:bodyPr/>
          <a:lstStyle/>
          <a:p>
            <a:fld id="{B56160F9-2554-47D7-92CA-9E070CAE44F4}" type="datetimeFigureOut">
              <a:rPr lang="en-PH" smtClean="0"/>
              <a:t>24/09/2024</a:t>
            </a:fld>
            <a:endParaRPr lang="en-PH"/>
          </a:p>
        </p:txBody>
      </p:sp>
      <p:sp>
        <p:nvSpPr>
          <p:cNvPr id="8" name="Footer Placeholder 7">
            <a:extLst>
              <a:ext uri="{FF2B5EF4-FFF2-40B4-BE49-F238E27FC236}">
                <a16:creationId xmlns:a16="http://schemas.microsoft.com/office/drawing/2014/main" id="{6B3DD4F6-38F2-1ACB-FFEE-42A1F771D86B}"/>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9D6238B8-4EC8-175C-4990-E0F64BC2F747}"/>
              </a:ext>
            </a:extLst>
          </p:cNvPr>
          <p:cNvSpPr>
            <a:spLocks noGrp="1"/>
          </p:cNvSpPr>
          <p:nvPr>
            <p:ph type="sldNum" sz="quarter" idx="12"/>
          </p:nvPr>
        </p:nvSpPr>
        <p:spPr/>
        <p:txBody>
          <a:bodyPr/>
          <a:lstStyle/>
          <a:p>
            <a:fld id="{9DB19058-4DF3-4166-9D9E-A4774CAEBD15}" type="slidenum">
              <a:rPr lang="en-PH" smtClean="0"/>
              <a:t>‹#›</a:t>
            </a:fld>
            <a:endParaRPr lang="en-PH"/>
          </a:p>
        </p:txBody>
      </p:sp>
    </p:spTree>
    <p:extLst>
      <p:ext uri="{BB962C8B-B14F-4D97-AF65-F5344CB8AC3E}">
        <p14:creationId xmlns:p14="http://schemas.microsoft.com/office/powerpoint/2010/main" val="734424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0EF91-B3DC-FAE2-376D-010D397F8650}"/>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67AA461F-9BBD-3E11-BEAF-37BB7186CFE6}"/>
              </a:ext>
            </a:extLst>
          </p:cNvPr>
          <p:cNvSpPr>
            <a:spLocks noGrp="1"/>
          </p:cNvSpPr>
          <p:nvPr>
            <p:ph type="dt" sz="half" idx="10"/>
          </p:nvPr>
        </p:nvSpPr>
        <p:spPr/>
        <p:txBody>
          <a:bodyPr/>
          <a:lstStyle/>
          <a:p>
            <a:fld id="{B56160F9-2554-47D7-92CA-9E070CAE44F4}" type="datetimeFigureOut">
              <a:rPr lang="en-PH" smtClean="0"/>
              <a:t>24/09/2024</a:t>
            </a:fld>
            <a:endParaRPr lang="en-PH"/>
          </a:p>
        </p:txBody>
      </p:sp>
      <p:sp>
        <p:nvSpPr>
          <p:cNvPr id="4" name="Footer Placeholder 3">
            <a:extLst>
              <a:ext uri="{FF2B5EF4-FFF2-40B4-BE49-F238E27FC236}">
                <a16:creationId xmlns:a16="http://schemas.microsoft.com/office/drawing/2014/main" id="{94DF0EB1-ADAD-5151-D578-A26BA981B8FD}"/>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127A27D9-55E5-8042-7F24-BC18E0D09FA1}"/>
              </a:ext>
            </a:extLst>
          </p:cNvPr>
          <p:cNvSpPr>
            <a:spLocks noGrp="1"/>
          </p:cNvSpPr>
          <p:nvPr>
            <p:ph type="sldNum" sz="quarter" idx="12"/>
          </p:nvPr>
        </p:nvSpPr>
        <p:spPr/>
        <p:txBody>
          <a:bodyPr/>
          <a:lstStyle/>
          <a:p>
            <a:fld id="{9DB19058-4DF3-4166-9D9E-A4774CAEBD15}" type="slidenum">
              <a:rPr lang="en-PH" smtClean="0"/>
              <a:t>‹#›</a:t>
            </a:fld>
            <a:endParaRPr lang="en-PH"/>
          </a:p>
        </p:txBody>
      </p:sp>
    </p:spTree>
    <p:extLst>
      <p:ext uri="{BB962C8B-B14F-4D97-AF65-F5344CB8AC3E}">
        <p14:creationId xmlns:p14="http://schemas.microsoft.com/office/powerpoint/2010/main" val="75927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A16683-85CF-EAE5-1B30-BAA5F4AAEEFD}"/>
              </a:ext>
            </a:extLst>
          </p:cNvPr>
          <p:cNvSpPr>
            <a:spLocks noGrp="1"/>
          </p:cNvSpPr>
          <p:nvPr>
            <p:ph type="dt" sz="half" idx="10"/>
          </p:nvPr>
        </p:nvSpPr>
        <p:spPr/>
        <p:txBody>
          <a:bodyPr/>
          <a:lstStyle/>
          <a:p>
            <a:fld id="{B56160F9-2554-47D7-92CA-9E070CAE44F4}" type="datetimeFigureOut">
              <a:rPr lang="en-PH" smtClean="0"/>
              <a:t>24/09/2024</a:t>
            </a:fld>
            <a:endParaRPr lang="en-PH"/>
          </a:p>
        </p:txBody>
      </p:sp>
      <p:sp>
        <p:nvSpPr>
          <p:cNvPr id="3" name="Footer Placeholder 2">
            <a:extLst>
              <a:ext uri="{FF2B5EF4-FFF2-40B4-BE49-F238E27FC236}">
                <a16:creationId xmlns:a16="http://schemas.microsoft.com/office/drawing/2014/main" id="{388DB75E-2FA1-631A-F0E8-7563ADACAE8B}"/>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75BD52E5-69DE-184E-6200-6AE67FFAE8A1}"/>
              </a:ext>
            </a:extLst>
          </p:cNvPr>
          <p:cNvSpPr>
            <a:spLocks noGrp="1"/>
          </p:cNvSpPr>
          <p:nvPr>
            <p:ph type="sldNum" sz="quarter" idx="12"/>
          </p:nvPr>
        </p:nvSpPr>
        <p:spPr/>
        <p:txBody>
          <a:bodyPr/>
          <a:lstStyle/>
          <a:p>
            <a:fld id="{9DB19058-4DF3-4166-9D9E-A4774CAEBD15}" type="slidenum">
              <a:rPr lang="en-PH" smtClean="0"/>
              <a:t>‹#›</a:t>
            </a:fld>
            <a:endParaRPr lang="en-PH"/>
          </a:p>
        </p:txBody>
      </p:sp>
    </p:spTree>
    <p:extLst>
      <p:ext uri="{BB962C8B-B14F-4D97-AF65-F5344CB8AC3E}">
        <p14:creationId xmlns:p14="http://schemas.microsoft.com/office/powerpoint/2010/main" val="1115614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C2A57-CCCF-36D0-D103-C06BB87B54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0996A199-3D2C-644E-9751-DA300D35AD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1CA3B888-F0BC-40C1-325C-853A1C7F9A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3517D4-193F-DC56-1C20-710FA422176F}"/>
              </a:ext>
            </a:extLst>
          </p:cNvPr>
          <p:cNvSpPr>
            <a:spLocks noGrp="1"/>
          </p:cNvSpPr>
          <p:nvPr>
            <p:ph type="dt" sz="half" idx="10"/>
          </p:nvPr>
        </p:nvSpPr>
        <p:spPr/>
        <p:txBody>
          <a:bodyPr/>
          <a:lstStyle/>
          <a:p>
            <a:fld id="{B56160F9-2554-47D7-92CA-9E070CAE44F4}" type="datetimeFigureOut">
              <a:rPr lang="en-PH" smtClean="0"/>
              <a:t>24/09/2024</a:t>
            </a:fld>
            <a:endParaRPr lang="en-PH"/>
          </a:p>
        </p:txBody>
      </p:sp>
      <p:sp>
        <p:nvSpPr>
          <p:cNvPr id="6" name="Footer Placeholder 5">
            <a:extLst>
              <a:ext uri="{FF2B5EF4-FFF2-40B4-BE49-F238E27FC236}">
                <a16:creationId xmlns:a16="http://schemas.microsoft.com/office/drawing/2014/main" id="{52652655-CC4E-5446-8E2E-154AB722385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6A785F7-2362-E734-2486-717782104C1B}"/>
              </a:ext>
            </a:extLst>
          </p:cNvPr>
          <p:cNvSpPr>
            <a:spLocks noGrp="1"/>
          </p:cNvSpPr>
          <p:nvPr>
            <p:ph type="sldNum" sz="quarter" idx="12"/>
          </p:nvPr>
        </p:nvSpPr>
        <p:spPr/>
        <p:txBody>
          <a:bodyPr/>
          <a:lstStyle/>
          <a:p>
            <a:fld id="{9DB19058-4DF3-4166-9D9E-A4774CAEBD15}" type="slidenum">
              <a:rPr lang="en-PH" smtClean="0"/>
              <a:t>‹#›</a:t>
            </a:fld>
            <a:endParaRPr lang="en-PH"/>
          </a:p>
        </p:txBody>
      </p:sp>
    </p:spTree>
    <p:extLst>
      <p:ext uri="{BB962C8B-B14F-4D97-AF65-F5344CB8AC3E}">
        <p14:creationId xmlns:p14="http://schemas.microsoft.com/office/powerpoint/2010/main" val="1722239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44392-8B9B-8D29-22DC-3957C3D568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6BF986D1-B640-B190-DCC2-7955B8668B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22A41892-FE5A-A104-79C6-51D84A68F3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DCE55B-D347-7B05-546E-FA39AC4A6F19}"/>
              </a:ext>
            </a:extLst>
          </p:cNvPr>
          <p:cNvSpPr>
            <a:spLocks noGrp="1"/>
          </p:cNvSpPr>
          <p:nvPr>
            <p:ph type="dt" sz="half" idx="10"/>
          </p:nvPr>
        </p:nvSpPr>
        <p:spPr/>
        <p:txBody>
          <a:bodyPr/>
          <a:lstStyle/>
          <a:p>
            <a:fld id="{B56160F9-2554-47D7-92CA-9E070CAE44F4}" type="datetimeFigureOut">
              <a:rPr lang="en-PH" smtClean="0"/>
              <a:t>24/09/2024</a:t>
            </a:fld>
            <a:endParaRPr lang="en-PH"/>
          </a:p>
        </p:txBody>
      </p:sp>
      <p:sp>
        <p:nvSpPr>
          <p:cNvPr id="6" name="Footer Placeholder 5">
            <a:extLst>
              <a:ext uri="{FF2B5EF4-FFF2-40B4-BE49-F238E27FC236}">
                <a16:creationId xmlns:a16="http://schemas.microsoft.com/office/drawing/2014/main" id="{505EA974-CA63-79F3-826D-4F0CF82E8637}"/>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A5B0571-E053-4B45-172C-BEE3326EAA42}"/>
              </a:ext>
            </a:extLst>
          </p:cNvPr>
          <p:cNvSpPr>
            <a:spLocks noGrp="1"/>
          </p:cNvSpPr>
          <p:nvPr>
            <p:ph type="sldNum" sz="quarter" idx="12"/>
          </p:nvPr>
        </p:nvSpPr>
        <p:spPr/>
        <p:txBody>
          <a:bodyPr/>
          <a:lstStyle/>
          <a:p>
            <a:fld id="{9DB19058-4DF3-4166-9D9E-A4774CAEBD15}" type="slidenum">
              <a:rPr lang="en-PH" smtClean="0"/>
              <a:t>‹#›</a:t>
            </a:fld>
            <a:endParaRPr lang="en-PH"/>
          </a:p>
        </p:txBody>
      </p:sp>
    </p:spTree>
    <p:extLst>
      <p:ext uri="{BB962C8B-B14F-4D97-AF65-F5344CB8AC3E}">
        <p14:creationId xmlns:p14="http://schemas.microsoft.com/office/powerpoint/2010/main" val="343191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08ADB2-88C7-690A-7D4A-68DF7095B9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70EACF8-ECF4-D018-ADE0-966082DFC9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0DDEFF85-1098-69A0-B035-4ACEA09DA6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6160F9-2554-47D7-92CA-9E070CAE44F4}" type="datetimeFigureOut">
              <a:rPr lang="en-PH" smtClean="0"/>
              <a:t>24/09/2024</a:t>
            </a:fld>
            <a:endParaRPr lang="en-PH"/>
          </a:p>
        </p:txBody>
      </p:sp>
      <p:sp>
        <p:nvSpPr>
          <p:cNvPr id="5" name="Footer Placeholder 4">
            <a:extLst>
              <a:ext uri="{FF2B5EF4-FFF2-40B4-BE49-F238E27FC236}">
                <a16:creationId xmlns:a16="http://schemas.microsoft.com/office/drawing/2014/main" id="{1E838555-6D1A-99A1-727E-7C7B57C3A1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PH"/>
          </a:p>
        </p:txBody>
      </p:sp>
      <p:sp>
        <p:nvSpPr>
          <p:cNvPr id="6" name="Slide Number Placeholder 5">
            <a:extLst>
              <a:ext uri="{FF2B5EF4-FFF2-40B4-BE49-F238E27FC236}">
                <a16:creationId xmlns:a16="http://schemas.microsoft.com/office/drawing/2014/main" id="{3C5C0AD7-C7AD-CF83-2A00-014BEE2168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DB19058-4DF3-4166-9D9E-A4774CAEBD15}" type="slidenum">
              <a:rPr lang="en-PH" smtClean="0"/>
              <a:t>‹#›</a:t>
            </a:fld>
            <a:endParaRPr lang="en-PH"/>
          </a:p>
        </p:txBody>
      </p:sp>
    </p:spTree>
    <p:extLst>
      <p:ext uri="{BB962C8B-B14F-4D97-AF65-F5344CB8AC3E}">
        <p14:creationId xmlns:p14="http://schemas.microsoft.com/office/powerpoint/2010/main" val="3550992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0" name="Rectangle 9">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diagram of people and a diagram of a family&#10;&#10;Description automatically generated">
            <a:extLst>
              <a:ext uri="{FF2B5EF4-FFF2-40B4-BE49-F238E27FC236}">
                <a16:creationId xmlns:a16="http://schemas.microsoft.com/office/drawing/2014/main" id="{FA48C49F-8E6A-218C-06F3-ACA3EE6D4486}"/>
              </a:ext>
            </a:extLst>
          </p:cNvPr>
          <p:cNvPicPr>
            <a:picLocks noChangeAspect="1"/>
          </p:cNvPicPr>
          <p:nvPr/>
        </p:nvPicPr>
        <p:blipFill>
          <a:blip r:embed="rId2"/>
          <a:srcRect b="9007"/>
          <a:stretch/>
        </p:blipFill>
        <p:spPr>
          <a:xfrm>
            <a:off x="838200" y="704765"/>
            <a:ext cx="10628376" cy="5440003"/>
          </a:xfrm>
          <a:prstGeom prst="rect">
            <a:avLst/>
          </a:prstGeom>
        </p:spPr>
      </p:pic>
    </p:spTree>
    <p:extLst>
      <p:ext uri="{BB962C8B-B14F-4D97-AF65-F5344CB8AC3E}">
        <p14:creationId xmlns:p14="http://schemas.microsoft.com/office/powerpoint/2010/main" val="1380429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08C7-BA71-DE35-22FE-B188DD4D14E3}"/>
              </a:ext>
            </a:extLst>
          </p:cNvPr>
          <p:cNvSpPr>
            <a:spLocks noGrp="1"/>
          </p:cNvSpPr>
          <p:nvPr>
            <p:ph type="title"/>
          </p:nvPr>
        </p:nvSpPr>
        <p:spPr>
          <a:xfrm>
            <a:off x="838200" y="5586257"/>
            <a:ext cx="6926703" cy="804161"/>
          </a:xfrm>
        </p:spPr>
        <p:txBody>
          <a:bodyPr vert="horz" lIns="91440" tIns="45720" rIns="91440" bIns="45720" rtlCol="0" anchor="ctr">
            <a:normAutofit/>
          </a:bodyPr>
          <a:lstStyle/>
          <a:p>
            <a:r>
              <a:rPr lang="en-US" sz="3200"/>
              <a:t>Studying Inheritance in Peas</a:t>
            </a:r>
          </a:p>
        </p:txBody>
      </p:sp>
      <p:pic>
        <p:nvPicPr>
          <p:cNvPr id="5" name="Picture 4" descr="A group of green peas in a bowl&#10;&#10;Description automatically generated">
            <a:extLst>
              <a:ext uri="{FF2B5EF4-FFF2-40B4-BE49-F238E27FC236}">
                <a16:creationId xmlns:a16="http://schemas.microsoft.com/office/drawing/2014/main" id="{5B29F7DA-337F-7DA2-AEC1-ABB6A4F7C534}"/>
              </a:ext>
            </a:extLst>
          </p:cNvPr>
          <p:cNvPicPr>
            <a:picLocks noChangeAspect="1"/>
          </p:cNvPicPr>
          <p:nvPr/>
        </p:nvPicPr>
        <p:blipFill>
          <a:blip r:embed="rId2"/>
          <a:srcRect t="6983" b="1846"/>
          <a:stretch/>
        </p:blipFill>
        <p:spPr>
          <a:xfrm>
            <a:off x="20" y="10"/>
            <a:ext cx="12191980" cy="5279933"/>
          </a:xfrm>
          <a:prstGeom prst="rect">
            <a:avLst/>
          </a:prstGeom>
        </p:spPr>
      </p:pic>
      <p:grpSp>
        <p:nvGrpSpPr>
          <p:cNvPr id="10" name="Group 9">
            <a:extLst>
              <a:ext uri="{FF2B5EF4-FFF2-40B4-BE49-F238E27FC236}">
                <a16:creationId xmlns:a16="http://schemas.microsoft.com/office/drawing/2014/main" id="{0E76F6F3-F5F0-B26D-1B63-73AD0299B7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5193518"/>
            <a:ext cx="12207200" cy="123363"/>
            <a:chOff x="-5025" y="6737718"/>
            <a:chExt cx="12207200" cy="123363"/>
          </a:xfrm>
        </p:grpSpPr>
        <p:sp>
          <p:nvSpPr>
            <p:cNvPr id="11" name="Rectangle 10">
              <a:extLst>
                <a:ext uri="{FF2B5EF4-FFF2-40B4-BE49-F238E27FC236}">
                  <a16:creationId xmlns:a16="http://schemas.microsoft.com/office/drawing/2014/main" id="{ABC84BA2-BCC1-89D4-5592-8B2364E6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C4FA24-7C12-A16B-31C2-89175017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6018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08C7-BA71-DE35-22FE-B188DD4D14E3}"/>
              </a:ext>
            </a:extLst>
          </p:cNvPr>
          <p:cNvSpPr>
            <a:spLocks noGrp="1"/>
          </p:cNvSpPr>
          <p:nvPr>
            <p:ph type="title"/>
          </p:nvPr>
        </p:nvSpPr>
        <p:spPr>
          <a:xfrm>
            <a:off x="838200" y="5586257"/>
            <a:ext cx="6926703" cy="804161"/>
          </a:xfrm>
        </p:spPr>
        <p:txBody>
          <a:bodyPr vert="horz" lIns="91440" tIns="45720" rIns="91440" bIns="45720" rtlCol="0" anchor="ctr">
            <a:normAutofit/>
          </a:bodyPr>
          <a:lstStyle/>
          <a:p>
            <a:r>
              <a:rPr lang="en-US" sz="3200" dirty="0"/>
              <a:t>Studying Inheritance in Humans</a:t>
            </a:r>
          </a:p>
        </p:txBody>
      </p:sp>
      <p:pic>
        <p:nvPicPr>
          <p:cNvPr id="4" name="Picture 3">
            <a:extLst>
              <a:ext uri="{FF2B5EF4-FFF2-40B4-BE49-F238E27FC236}">
                <a16:creationId xmlns:a16="http://schemas.microsoft.com/office/drawing/2014/main" id="{4305F931-5C9A-90EE-96E1-8780C79A829B}"/>
              </a:ext>
            </a:extLst>
          </p:cNvPr>
          <p:cNvPicPr>
            <a:picLocks noChangeAspect="1"/>
          </p:cNvPicPr>
          <p:nvPr/>
        </p:nvPicPr>
        <p:blipFill>
          <a:blip r:embed="rId2"/>
          <a:srcRect t="5940" b="3366"/>
          <a:stretch/>
        </p:blipFill>
        <p:spPr>
          <a:xfrm>
            <a:off x="20" y="10"/>
            <a:ext cx="12191980" cy="5279933"/>
          </a:xfrm>
          <a:prstGeom prst="rect">
            <a:avLst/>
          </a:prstGeom>
        </p:spPr>
      </p:pic>
      <p:grpSp>
        <p:nvGrpSpPr>
          <p:cNvPr id="9" name="Group 8">
            <a:extLst>
              <a:ext uri="{FF2B5EF4-FFF2-40B4-BE49-F238E27FC236}">
                <a16:creationId xmlns:a16="http://schemas.microsoft.com/office/drawing/2014/main" id="{0E76F6F3-F5F0-B26D-1B63-73AD0299B7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5193518"/>
            <a:ext cx="12207200" cy="123363"/>
            <a:chOff x="-5025" y="6737718"/>
            <a:chExt cx="12207200" cy="123363"/>
          </a:xfrm>
        </p:grpSpPr>
        <p:sp>
          <p:nvSpPr>
            <p:cNvPr id="10" name="Rectangle 9">
              <a:extLst>
                <a:ext uri="{FF2B5EF4-FFF2-40B4-BE49-F238E27FC236}">
                  <a16:creationId xmlns:a16="http://schemas.microsoft.com/office/drawing/2014/main" id="{ABC84BA2-BCC1-89D4-5592-8B2364E6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9C4FA24-7C12-A16B-31C2-89175017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5945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08C7-BA71-DE35-22FE-B188DD4D14E3}"/>
              </a:ext>
            </a:extLst>
          </p:cNvPr>
          <p:cNvSpPr>
            <a:spLocks noGrp="1"/>
          </p:cNvSpPr>
          <p:nvPr>
            <p:ph type="title"/>
          </p:nvPr>
        </p:nvSpPr>
        <p:spPr>
          <a:xfrm>
            <a:off x="838200" y="5586257"/>
            <a:ext cx="6926703" cy="804161"/>
          </a:xfrm>
        </p:spPr>
        <p:txBody>
          <a:bodyPr vert="horz" lIns="91440" tIns="45720" rIns="91440" bIns="45720" rtlCol="0" anchor="ctr">
            <a:normAutofit/>
          </a:bodyPr>
          <a:lstStyle/>
          <a:p>
            <a:r>
              <a:rPr lang="en-US" sz="3200" dirty="0"/>
              <a:t>Studying Inheritance in Humans</a:t>
            </a:r>
          </a:p>
        </p:txBody>
      </p:sp>
      <p:pic>
        <p:nvPicPr>
          <p:cNvPr id="5" name="Picture 4">
            <a:extLst>
              <a:ext uri="{FF2B5EF4-FFF2-40B4-BE49-F238E27FC236}">
                <a16:creationId xmlns:a16="http://schemas.microsoft.com/office/drawing/2014/main" id="{01470D07-2AA9-EC98-651B-831EED7A3D2A}"/>
              </a:ext>
            </a:extLst>
          </p:cNvPr>
          <p:cNvPicPr>
            <a:picLocks noChangeAspect="1"/>
          </p:cNvPicPr>
          <p:nvPr/>
        </p:nvPicPr>
        <p:blipFill>
          <a:blip r:embed="rId2"/>
          <a:srcRect t="9229" b="77"/>
          <a:stretch/>
        </p:blipFill>
        <p:spPr>
          <a:xfrm>
            <a:off x="20" y="10"/>
            <a:ext cx="12191980" cy="5279933"/>
          </a:xfrm>
          <a:prstGeom prst="rect">
            <a:avLst/>
          </a:prstGeom>
        </p:spPr>
      </p:pic>
      <p:grpSp>
        <p:nvGrpSpPr>
          <p:cNvPr id="10" name="Group 9">
            <a:extLst>
              <a:ext uri="{FF2B5EF4-FFF2-40B4-BE49-F238E27FC236}">
                <a16:creationId xmlns:a16="http://schemas.microsoft.com/office/drawing/2014/main" id="{0E76F6F3-F5F0-B26D-1B63-73AD0299B7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5193518"/>
            <a:ext cx="12207200" cy="123363"/>
            <a:chOff x="-5025" y="6737718"/>
            <a:chExt cx="12207200" cy="123363"/>
          </a:xfrm>
        </p:grpSpPr>
        <p:sp>
          <p:nvSpPr>
            <p:cNvPr id="11" name="Rectangle 10">
              <a:extLst>
                <a:ext uri="{FF2B5EF4-FFF2-40B4-BE49-F238E27FC236}">
                  <a16:creationId xmlns:a16="http://schemas.microsoft.com/office/drawing/2014/main" id="{ABC84BA2-BCC1-89D4-5592-8B2364E6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C4FA24-7C12-A16B-31C2-89175017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198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08C7-BA71-DE35-22FE-B188DD4D14E3}"/>
              </a:ext>
            </a:extLst>
          </p:cNvPr>
          <p:cNvSpPr>
            <a:spLocks noGrp="1"/>
          </p:cNvSpPr>
          <p:nvPr>
            <p:ph type="title"/>
          </p:nvPr>
        </p:nvSpPr>
        <p:spPr>
          <a:xfrm>
            <a:off x="838200" y="5586257"/>
            <a:ext cx="6926703" cy="804161"/>
          </a:xfrm>
        </p:spPr>
        <p:txBody>
          <a:bodyPr vert="horz" lIns="91440" tIns="45720" rIns="91440" bIns="45720" rtlCol="0" anchor="ctr">
            <a:normAutofit/>
          </a:bodyPr>
          <a:lstStyle/>
          <a:p>
            <a:r>
              <a:rPr lang="en-US" sz="3200" dirty="0"/>
              <a:t>Studying Inheritance in Humans</a:t>
            </a:r>
          </a:p>
        </p:txBody>
      </p:sp>
      <p:pic>
        <p:nvPicPr>
          <p:cNvPr id="4" name="Picture 3">
            <a:extLst>
              <a:ext uri="{FF2B5EF4-FFF2-40B4-BE49-F238E27FC236}">
                <a16:creationId xmlns:a16="http://schemas.microsoft.com/office/drawing/2014/main" id="{80427839-D50D-E579-77DE-5F2076057CF2}"/>
              </a:ext>
            </a:extLst>
          </p:cNvPr>
          <p:cNvPicPr>
            <a:picLocks noChangeAspect="1"/>
          </p:cNvPicPr>
          <p:nvPr/>
        </p:nvPicPr>
        <p:blipFill>
          <a:blip r:embed="rId2"/>
          <a:srcRect t="5655" b="2691"/>
          <a:stretch/>
        </p:blipFill>
        <p:spPr>
          <a:xfrm>
            <a:off x="20" y="10"/>
            <a:ext cx="12191980" cy="5279933"/>
          </a:xfrm>
          <a:prstGeom prst="rect">
            <a:avLst/>
          </a:prstGeom>
        </p:spPr>
      </p:pic>
      <p:grpSp>
        <p:nvGrpSpPr>
          <p:cNvPr id="9" name="Group 8">
            <a:extLst>
              <a:ext uri="{FF2B5EF4-FFF2-40B4-BE49-F238E27FC236}">
                <a16:creationId xmlns:a16="http://schemas.microsoft.com/office/drawing/2014/main" id="{0E76F6F3-F5F0-B26D-1B63-73AD0299B7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5193518"/>
            <a:ext cx="12207200" cy="123363"/>
            <a:chOff x="-5025" y="6737718"/>
            <a:chExt cx="12207200" cy="123363"/>
          </a:xfrm>
        </p:grpSpPr>
        <p:sp>
          <p:nvSpPr>
            <p:cNvPr id="10" name="Rectangle 9">
              <a:extLst>
                <a:ext uri="{FF2B5EF4-FFF2-40B4-BE49-F238E27FC236}">
                  <a16:creationId xmlns:a16="http://schemas.microsoft.com/office/drawing/2014/main" id="{ABC84BA2-BCC1-89D4-5592-8B2364E6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9C4FA24-7C12-A16B-31C2-89175017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2971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08C7-BA71-DE35-22FE-B188DD4D14E3}"/>
              </a:ext>
            </a:extLst>
          </p:cNvPr>
          <p:cNvSpPr>
            <a:spLocks noGrp="1"/>
          </p:cNvSpPr>
          <p:nvPr>
            <p:ph type="title"/>
          </p:nvPr>
        </p:nvSpPr>
        <p:spPr>
          <a:xfrm>
            <a:off x="838200" y="5586257"/>
            <a:ext cx="6926703" cy="804161"/>
          </a:xfrm>
        </p:spPr>
        <p:txBody>
          <a:bodyPr vert="horz" lIns="91440" tIns="45720" rIns="91440" bIns="45720" rtlCol="0" anchor="ctr">
            <a:normAutofit/>
          </a:bodyPr>
          <a:lstStyle/>
          <a:p>
            <a:r>
              <a:rPr lang="en-US" sz="3200" dirty="0"/>
              <a:t>Studying Inheritance in Humans</a:t>
            </a:r>
          </a:p>
        </p:txBody>
      </p:sp>
      <p:pic>
        <p:nvPicPr>
          <p:cNvPr id="5" name="Picture 4">
            <a:extLst>
              <a:ext uri="{FF2B5EF4-FFF2-40B4-BE49-F238E27FC236}">
                <a16:creationId xmlns:a16="http://schemas.microsoft.com/office/drawing/2014/main" id="{B4F50A10-4B20-7231-066C-37B9144176F0}"/>
              </a:ext>
            </a:extLst>
          </p:cNvPr>
          <p:cNvPicPr>
            <a:picLocks noChangeAspect="1"/>
          </p:cNvPicPr>
          <p:nvPr/>
        </p:nvPicPr>
        <p:blipFill>
          <a:blip r:embed="rId2"/>
          <a:srcRect t="7403" b="943"/>
          <a:stretch/>
        </p:blipFill>
        <p:spPr>
          <a:xfrm>
            <a:off x="20" y="10"/>
            <a:ext cx="12191980" cy="5279933"/>
          </a:xfrm>
          <a:prstGeom prst="rect">
            <a:avLst/>
          </a:prstGeom>
        </p:spPr>
      </p:pic>
      <p:grpSp>
        <p:nvGrpSpPr>
          <p:cNvPr id="10" name="Group 9">
            <a:extLst>
              <a:ext uri="{FF2B5EF4-FFF2-40B4-BE49-F238E27FC236}">
                <a16:creationId xmlns:a16="http://schemas.microsoft.com/office/drawing/2014/main" id="{0E76F6F3-F5F0-B26D-1B63-73AD0299B7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5193518"/>
            <a:ext cx="12207200" cy="123363"/>
            <a:chOff x="-5025" y="6737718"/>
            <a:chExt cx="12207200" cy="123363"/>
          </a:xfrm>
        </p:grpSpPr>
        <p:sp>
          <p:nvSpPr>
            <p:cNvPr id="11" name="Rectangle 10">
              <a:extLst>
                <a:ext uri="{FF2B5EF4-FFF2-40B4-BE49-F238E27FC236}">
                  <a16:creationId xmlns:a16="http://schemas.microsoft.com/office/drawing/2014/main" id="{ABC84BA2-BCC1-89D4-5592-8B2364E6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C4FA24-7C12-A16B-31C2-89175017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889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08C7-BA71-DE35-22FE-B188DD4D14E3}"/>
              </a:ext>
            </a:extLst>
          </p:cNvPr>
          <p:cNvSpPr>
            <a:spLocks noGrp="1"/>
          </p:cNvSpPr>
          <p:nvPr>
            <p:ph type="title"/>
          </p:nvPr>
        </p:nvSpPr>
        <p:spPr>
          <a:xfrm>
            <a:off x="838200" y="5586257"/>
            <a:ext cx="6926703" cy="804161"/>
          </a:xfrm>
        </p:spPr>
        <p:txBody>
          <a:bodyPr vert="horz" lIns="91440" tIns="45720" rIns="91440" bIns="45720" rtlCol="0" anchor="ctr">
            <a:normAutofit/>
          </a:bodyPr>
          <a:lstStyle/>
          <a:p>
            <a:r>
              <a:rPr lang="en-US" sz="3200" dirty="0"/>
              <a:t>Studying Inheritance in Humans</a:t>
            </a:r>
          </a:p>
        </p:txBody>
      </p:sp>
      <p:pic>
        <p:nvPicPr>
          <p:cNvPr id="4" name="Picture 3">
            <a:extLst>
              <a:ext uri="{FF2B5EF4-FFF2-40B4-BE49-F238E27FC236}">
                <a16:creationId xmlns:a16="http://schemas.microsoft.com/office/drawing/2014/main" id="{24683E10-1DF6-A510-954D-B7D179CFF5DB}"/>
              </a:ext>
            </a:extLst>
          </p:cNvPr>
          <p:cNvPicPr>
            <a:picLocks noChangeAspect="1"/>
          </p:cNvPicPr>
          <p:nvPr/>
        </p:nvPicPr>
        <p:blipFill>
          <a:blip r:embed="rId2"/>
          <a:srcRect t="7051" b="1295"/>
          <a:stretch/>
        </p:blipFill>
        <p:spPr>
          <a:xfrm>
            <a:off x="20" y="10"/>
            <a:ext cx="12191980" cy="5279933"/>
          </a:xfrm>
          <a:prstGeom prst="rect">
            <a:avLst/>
          </a:prstGeom>
        </p:spPr>
      </p:pic>
      <p:grpSp>
        <p:nvGrpSpPr>
          <p:cNvPr id="9" name="Group 8">
            <a:extLst>
              <a:ext uri="{FF2B5EF4-FFF2-40B4-BE49-F238E27FC236}">
                <a16:creationId xmlns:a16="http://schemas.microsoft.com/office/drawing/2014/main" id="{0E76F6F3-F5F0-B26D-1B63-73AD0299B7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5193518"/>
            <a:ext cx="12207200" cy="123363"/>
            <a:chOff x="-5025" y="6737718"/>
            <a:chExt cx="12207200" cy="123363"/>
          </a:xfrm>
        </p:grpSpPr>
        <p:sp>
          <p:nvSpPr>
            <p:cNvPr id="10" name="Rectangle 9">
              <a:extLst>
                <a:ext uri="{FF2B5EF4-FFF2-40B4-BE49-F238E27FC236}">
                  <a16:creationId xmlns:a16="http://schemas.microsoft.com/office/drawing/2014/main" id="{ABC84BA2-BCC1-89D4-5592-8B2364E6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9C4FA24-7C12-A16B-31C2-89175017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920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44CF5-C6C8-B5B8-4D7C-33401584D8A7}"/>
              </a:ext>
            </a:extLst>
          </p:cNvPr>
          <p:cNvSpPr>
            <a:spLocks noGrp="1"/>
          </p:cNvSpPr>
          <p:nvPr>
            <p:ph type="title"/>
          </p:nvPr>
        </p:nvSpPr>
        <p:spPr>
          <a:xfrm>
            <a:off x="1043631" y="809898"/>
            <a:ext cx="9942716" cy="1554480"/>
          </a:xfrm>
        </p:spPr>
        <p:txBody>
          <a:bodyPr anchor="ctr">
            <a:normAutofit/>
          </a:bodyPr>
          <a:lstStyle/>
          <a:p>
            <a:r>
              <a:rPr lang="en-PH" sz="5400" b="1" dirty="0"/>
              <a:t>Using Pedigree</a:t>
            </a:r>
          </a:p>
        </p:txBody>
      </p:sp>
      <p:pic>
        <p:nvPicPr>
          <p:cNvPr id="5" name="Content Placeholder 4">
            <a:extLst>
              <a:ext uri="{FF2B5EF4-FFF2-40B4-BE49-F238E27FC236}">
                <a16:creationId xmlns:a16="http://schemas.microsoft.com/office/drawing/2014/main" id="{3B95D05D-02AA-7093-6A8D-55709A0476E6}"/>
              </a:ext>
            </a:extLst>
          </p:cNvPr>
          <p:cNvPicPr>
            <a:picLocks noGrp="1" noChangeAspect="1"/>
          </p:cNvPicPr>
          <p:nvPr>
            <p:ph idx="1"/>
          </p:nvPr>
        </p:nvPicPr>
        <p:blipFill>
          <a:blip r:embed="rId2"/>
          <a:stretch>
            <a:fillRect/>
          </a:stretch>
        </p:blipFill>
        <p:spPr>
          <a:xfrm>
            <a:off x="1764127" y="2819098"/>
            <a:ext cx="8161269" cy="3522523"/>
          </a:xfrm>
        </p:spPr>
      </p:pic>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378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44CF5-C6C8-B5B8-4D7C-33401584D8A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b="1" kern="1200">
                <a:solidFill>
                  <a:schemeClr val="tx1"/>
                </a:solidFill>
                <a:latin typeface="+mj-lt"/>
                <a:ea typeface="+mj-ea"/>
                <a:cs typeface="+mj-cs"/>
              </a:rPr>
              <a:t>Using Pedigree</a:t>
            </a:r>
          </a:p>
        </p:txBody>
      </p:sp>
      <p:sp>
        <p:nvSpPr>
          <p:cNvPr id="14" name="Rectangle 1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family tree&#10;&#10;Description automatically generated">
            <a:extLst>
              <a:ext uri="{FF2B5EF4-FFF2-40B4-BE49-F238E27FC236}">
                <a16:creationId xmlns:a16="http://schemas.microsoft.com/office/drawing/2014/main" id="{4EBDD6F5-A826-6F03-0B08-BBFB2266ED51}"/>
              </a:ext>
            </a:extLst>
          </p:cNvPr>
          <p:cNvPicPr>
            <a:picLocks noChangeAspect="1"/>
          </p:cNvPicPr>
          <p:nvPr/>
        </p:nvPicPr>
        <p:blipFill>
          <a:blip r:embed="rId2"/>
          <a:stretch>
            <a:fillRect/>
          </a:stretch>
        </p:blipFill>
        <p:spPr>
          <a:xfrm>
            <a:off x="545238" y="1676527"/>
            <a:ext cx="7608304" cy="3575902"/>
          </a:xfrm>
          <a:prstGeom prst="rect">
            <a:avLst/>
          </a:prstGeom>
        </p:spPr>
      </p:pic>
      <p:sp>
        <p:nvSpPr>
          <p:cNvPr id="18" name="Rectangle 17">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999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44CF5-C6C8-B5B8-4D7C-33401584D8A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b="1" kern="1200">
                <a:solidFill>
                  <a:schemeClr val="tx1"/>
                </a:solidFill>
                <a:latin typeface="+mj-lt"/>
                <a:ea typeface="+mj-ea"/>
                <a:cs typeface="+mj-cs"/>
              </a:rPr>
              <a:t>Using Pedigree</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C8FD418-21AA-4EE0-719B-9E02CBB9A0B9}"/>
              </a:ext>
            </a:extLst>
          </p:cNvPr>
          <p:cNvPicPr>
            <a:picLocks noChangeAspect="1"/>
          </p:cNvPicPr>
          <p:nvPr/>
        </p:nvPicPr>
        <p:blipFill>
          <a:blip r:embed="rId2"/>
          <a:stretch>
            <a:fillRect/>
          </a:stretch>
        </p:blipFill>
        <p:spPr>
          <a:xfrm>
            <a:off x="545238" y="1647995"/>
            <a:ext cx="7608304" cy="3632965"/>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109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44CF5-C6C8-B5B8-4D7C-33401584D8A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b="1" kern="1200">
                <a:solidFill>
                  <a:schemeClr val="tx1"/>
                </a:solidFill>
                <a:latin typeface="+mj-lt"/>
                <a:ea typeface="+mj-ea"/>
                <a:cs typeface="+mj-cs"/>
              </a:rPr>
              <a:t>Using Pedigree</a:t>
            </a:r>
          </a:p>
        </p:txBody>
      </p:sp>
      <p:sp>
        <p:nvSpPr>
          <p:cNvPr id="12" name="Rectangle 1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9884D2C-9FA1-4A95-8169-1D42A363F2BE}"/>
              </a:ext>
            </a:extLst>
          </p:cNvPr>
          <p:cNvPicPr>
            <a:picLocks noChangeAspect="1"/>
          </p:cNvPicPr>
          <p:nvPr/>
        </p:nvPicPr>
        <p:blipFill>
          <a:blip r:embed="rId2"/>
          <a:stretch>
            <a:fillRect/>
          </a:stretch>
        </p:blipFill>
        <p:spPr>
          <a:xfrm>
            <a:off x="545238" y="1647995"/>
            <a:ext cx="7608304" cy="3632965"/>
          </a:xfrm>
          <a:prstGeom prst="rect">
            <a:avLst/>
          </a:prstGeom>
        </p:spPr>
      </p:pic>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139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707C5-EEA6-EEC3-5B8E-FC5C3E56C2F0}"/>
              </a:ext>
            </a:extLst>
          </p:cNvPr>
          <p:cNvSpPr>
            <a:spLocks noGrp="1"/>
          </p:cNvSpPr>
          <p:nvPr>
            <p:ph type="ctrTitle"/>
          </p:nvPr>
        </p:nvSpPr>
        <p:spPr>
          <a:xfrm>
            <a:off x="1285241" y="1008993"/>
            <a:ext cx="9231410" cy="3542045"/>
          </a:xfrm>
        </p:spPr>
        <p:txBody>
          <a:bodyPr anchor="b">
            <a:normAutofit/>
          </a:bodyPr>
          <a:lstStyle/>
          <a:p>
            <a:pPr algn="l"/>
            <a:r>
              <a:rPr lang="en-PH" sz="11500" b="1"/>
              <a:t>PEDIGREE ANALYSIS</a:t>
            </a:r>
          </a:p>
        </p:txBody>
      </p:sp>
      <p:sp>
        <p:nvSpPr>
          <p:cNvPr id="3" name="Subtitle 2">
            <a:extLst>
              <a:ext uri="{FF2B5EF4-FFF2-40B4-BE49-F238E27FC236}">
                <a16:creationId xmlns:a16="http://schemas.microsoft.com/office/drawing/2014/main" id="{451BAB63-AE80-8085-BD6B-5E06C8845CFF}"/>
              </a:ext>
            </a:extLst>
          </p:cNvPr>
          <p:cNvSpPr>
            <a:spLocks noGrp="1"/>
          </p:cNvSpPr>
          <p:nvPr>
            <p:ph type="subTitle" idx="1"/>
          </p:nvPr>
        </p:nvSpPr>
        <p:spPr>
          <a:xfrm>
            <a:off x="1285241" y="4582814"/>
            <a:ext cx="7132335" cy="1312657"/>
          </a:xfrm>
        </p:spPr>
        <p:txBody>
          <a:bodyPr anchor="t">
            <a:normAutofit/>
          </a:bodyPr>
          <a:lstStyle/>
          <a:p>
            <a:pPr algn="l"/>
            <a:r>
              <a:rPr lang="en-PH" dirty="0"/>
              <a:t>Maedel Joy V. Escote, Ph.D.</a:t>
            </a:r>
          </a:p>
        </p:txBody>
      </p:sp>
    </p:spTree>
    <p:extLst>
      <p:ext uri="{BB962C8B-B14F-4D97-AF65-F5344CB8AC3E}">
        <p14:creationId xmlns:p14="http://schemas.microsoft.com/office/powerpoint/2010/main" val="4258298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E61B563-A4B2-5783-81AF-A2A053D747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352229"/>
            <a:ext cx="12192000" cy="1519356"/>
            <a:chOff x="0" y="-29768"/>
            <a:chExt cx="12202174" cy="1519356"/>
          </a:xfrm>
        </p:grpSpPr>
        <p:sp>
          <p:nvSpPr>
            <p:cNvPr id="10" name="Rectangle 9">
              <a:extLst>
                <a:ext uri="{FF2B5EF4-FFF2-40B4-BE49-F238E27FC236}">
                  <a16:creationId xmlns:a16="http://schemas.microsoft.com/office/drawing/2014/main" id="{40633BBC-8C60-7DC4-F0CC-CE322510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C98078-F2A2-725C-ED61-320B63B6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1CD4C03-24F0-57A9-530E-8F2ABABDC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A444CF5-C6C8-B5B8-4D7C-33401584D8A7}"/>
              </a:ext>
            </a:extLst>
          </p:cNvPr>
          <p:cNvSpPr>
            <a:spLocks noGrp="1"/>
          </p:cNvSpPr>
          <p:nvPr>
            <p:ph type="title"/>
          </p:nvPr>
        </p:nvSpPr>
        <p:spPr>
          <a:xfrm>
            <a:off x="838200" y="5609902"/>
            <a:ext cx="6924026" cy="913975"/>
          </a:xfrm>
        </p:spPr>
        <p:txBody>
          <a:bodyPr vert="horz" lIns="91440" tIns="45720" rIns="91440" bIns="45720" rtlCol="0" anchor="ctr">
            <a:normAutofit/>
          </a:bodyPr>
          <a:lstStyle/>
          <a:p>
            <a:r>
              <a:rPr lang="en-US" sz="3200" b="1">
                <a:solidFill>
                  <a:srgbClr val="FFFFFF"/>
                </a:solidFill>
              </a:rPr>
              <a:t>Challenges of Pedigree Analysis</a:t>
            </a:r>
          </a:p>
        </p:txBody>
      </p:sp>
      <p:pic>
        <p:nvPicPr>
          <p:cNvPr id="4" name="Picture 3">
            <a:extLst>
              <a:ext uri="{FF2B5EF4-FFF2-40B4-BE49-F238E27FC236}">
                <a16:creationId xmlns:a16="http://schemas.microsoft.com/office/drawing/2014/main" id="{8E0D8869-17F9-DC45-28E8-5B7E48E51FB9}"/>
              </a:ext>
            </a:extLst>
          </p:cNvPr>
          <p:cNvPicPr>
            <a:picLocks noChangeAspect="1"/>
          </p:cNvPicPr>
          <p:nvPr/>
        </p:nvPicPr>
        <p:blipFill>
          <a:blip r:embed="rId2"/>
          <a:srcRect t="5513" b="1578"/>
          <a:stretch/>
        </p:blipFill>
        <p:spPr>
          <a:xfrm>
            <a:off x="1" y="10"/>
            <a:ext cx="12191998" cy="5352218"/>
          </a:xfrm>
          <a:prstGeom prst="rect">
            <a:avLst/>
          </a:prstGeom>
        </p:spPr>
      </p:pic>
    </p:spTree>
    <p:extLst>
      <p:ext uri="{BB962C8B-B14F-4D97-AF65-F5344CB8AC3E}">
        <p14:creationId xmlns:p14="http://schemas.microsoft.com/office/powerpoint/2010/main" val="4068884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E61B563-A4B2-5783-81AF-A2A053D747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352229"/>
            <a:ext cx="12192000" cy="1519356"/>
            <a:chOff x="0" y="-29768"/>
            <a:chExt cx="12202174" cy="1519356"/>
          </a:xfrm>
        </p:grpSpPr>
        <p:sp>
          <p:nvSpPr>
            <p:cNvPr id="13" name="Rectangle 12">
              <a:extLst>
                <a:ext uri="{FF2B5EF4-FFF2-40B4-BE49-F238E27FC236}">
                  <a16:creationId xmlns:a16="http://schemas.microsoft.com/office/drawing/2014/main" id="{40633BBC-8C60-7DC4-F0CC-CE322510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98078-F2A2-725C-ED61-320B63B6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1CD4C03-24F0-57A9-530E-8F2ABABDC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A444CF5-C6C8-B5B8-4D7C-33401584D8A7}"/>
              </a:ext>
            </a:extLst>
          </p:cNvPr>
          <p:cNvSpPr>
            <a:spLocks noGrp="1"/>
          </p:cNvSpPr>
          <p:nvPr>
            <p:ph type="title"/>
          </p:nvPr>
        </p:nvSpPr>
        <p:spPr>
          <a:xfrm>
            <a:off x="838200" y="5609902"/>
            <a:ext cx="6924026" cy="913975"/>
          </a:xfrm>
        </p:spPr>
        <p:txBody>
          <a:bodyPr vert="horz" lIns="91440" tIns="45720" rIns="91440" bIns="45720" rtlCol="0" anchor="ctr">
            <a:normAutofit/>
          </a:bodyPr>
          <a:lstStyle/>
          <a:p>
            <a:r>
              <a:rPr lang="en-US" sz="3000" b="1">
                <a:solidFill>
                  <a:srgbClr val="FFFFFF"/>
                </a:solidFill>
              </a:rPr>
              <a:t>Pedigree Analysis in Genetic Counseling</a:t>
            </a:r>
          </a:p>
        </p:txBody>
      </p:sp>
      <p:pic>
        <p:nvPicPr>
          <p:cNvPr id="7" name="Picture 6" descr="A group of people looking at a diagram&#10;&#10;Description automatically generated">
            <a:extLst>
              <a:ext uri="{FF2B5EF4-FFF2-40B4-BE49-F238E27FC236}">
                <a16:creationId xmlns:a16="http://schemas.microsoft.com/office/drawing/2014/main" id="{FBD1CFC0-416D-2CDB-4633-F7CAC53E77B6}"/>
              </a:ext>
            </a:extLst>
          </p:cNvPr>
          <p:cNvPicPr>
            <a:picLocks noChangeAspect="1"/>
          </p:cNvPicPr>
          <p:nvPr/>
        </p:nvPicPr>
        <p:blipFill>
          <a:blip r:embed="rId3"/>
          <a:srcRect t="3948" b="4116"/>
          <a:stretch/>
        </p:blipFill>
        <p:spPr>
          <a:xfrm>
            <a:off x="1" y="10"/>
            <a:ext cx="12191998" cy="5352218"/>
          </a:xfrm>
          <a:prstGeom prst="rect">
            <a:avLst/>
          </a:prstGeom>
        </p:spPr>
      </p:pic>
    </p:spTree>
    <p:extLst>
      <p:ext uri="{BB962C8B-B14F-4D97-AF65-F5344CB8AC3E}">
        <p14:creationId xmlns:p14="http://schemas.microsoft.com/office/powerpoint/2010/main" val="238215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62EA3-D195-28B9-0DF6-E8BB00B555E3}"/>
              </a:ext>
            </a:extLst>
          </p:cNvPr>
          <p:cNvSpPr>
            <a:spLocks noGrp="1"/>
          </p:cNvSpPr>
          <p:nvPr>
            <p:ph type="title"/>
          </p:nvPr>
        </p:nvSpPr>
        <p:spPr/>
        <p:txBody>
          <a:bodyPr/>
          <a:lstStyle/>
          <a:p>
            <a:r>
              <a:rPr lang="en-PH"/>
              <a:t>Constructing Pedigrees</a:t>
            </a:r>
            <a:endParaRPr lang="en-PH" dirty="0"/>
          </a:p>
        </p:txBody>
      </p:sp>
      <p:pic>
        <p:nvPicPr>
          <p:cNvPr id="5" name="Content Placeholder 4">
            <a:extLst>
              <a:ext uri="{FF2B5EF4-FFF2-40B4-BE49-F238E27FC236}">
                <a16:creationId xmlns:a16="http://schemas.microsoft.com/office/drawing/2014/main" id="{76438695-04E3-CBB1-C146-BCEC3DDF0A22}"/>
              </a:ext>
            </a:extLst>
          </p:cNvPr>
          <p:cNvPicPr>
            <a:picLocks noGrp="1" noChangeAspect="1"/>
          </p:cNvPicPr>
          <p:nvPr>
            <p:ph idx="1"/>
          </p:nvPr>
        </p:nvPicPr>
        <p:blipFill>
          <a:blip r:embed="rId2"/>
          <a:stretch>
            <a:fillRect/>
          </a:stretch>
        </p:blipFill>
        <p:spPr>
          <a:xfrm>
            <a:off x="838200" y="1495173"/>
            <a:ext cx="10515599" cy="4689496"/>
          </a:xfrm>
        </p:spPr>
      </p:pic>
    </p:spTree>
    <p:extLst>
      <p:ext uri="{BB962C8B-B14F-4D97-AF65-F5344CB8AC3E}">
        <p14:creationId xmlns:p14="http://schemas.microsoft.com/office/powerpoint/2010/main" val="2009874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62EA3-D195-28B9-0DF6-E8BB00B555E3}"/>
              </a:ext>
            </a:extLst>
          </p:cNvPr>
          <p:cNvSpPr>
            <a:spLocks noGrp="1"/>
          </p:cNvSpPr>
          <p:nvPr>
            <p:ph type="title"/>
          </p:nvPr>
        </p:nvSpPr>
        <p:spPr/>
        <p:txBody>
          <a:bodyPr/>
          <a:lstStyle/>
          <a:p>
            <a:r>
              <a:rPr lang="en-PH"/>
              <a:t>Constructing Pedigrees</a:t>
            </a:r>
            <a:endParaRPr lang="en-PH" dirty="0"/>
          </a:p>
        </p:txBody>
      </p:sp>
      <p:pic>
        <p:nvPicPr>
          <p:cNvPr id="7" name="Picture 6">
            <a:extLst>
              <a:ext uri="{FF2B5EF4-FFF2-40B4-BE49-F238E27FC236}">
                <a16:creationId xmlns:a16="http://schemas.microsoft.com/office/drawing/2014/main" id="{BB315329-5635-A014-3ACB-52DC7455B3FF}"/>
              </a:ext>
            </a:extLst>
          </p:cNvPr>
          <p:cNvPicPr>
            <a:picLocks noChangeAspect="1"/>
          </p:cNvPicPr>
          <p:nvPr/>
        </p:nvPicPr>
        <p:blipFill>
          <a:blip r:embed="rId2"/>
          <a:stretch>
            <a:fillRect/>
          </a:stretch>
        </p:blipFill>
        <p:spPr>
          <a:xfrm>
            <a:off x="779318" y="1408054"/>
            <a:ext cx="10633364" cy="4802187"/>
          </a:xfrm>
          <a:prstGeom prst="rect">
            <a:avLst/>
          </a:prstGeom>
        </p:spPr>
      </p:pic>
    </p:spTree>
    <p:extLst>
      <p:ext uri="{BB962C8B-B14F-4D97-AF65-F5344CB8AC3E}">
        <p14:creationId xmlns:p14="http://schemas.microsoft.com/office/powerpoint/2010/main" val="2937962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F7AD-4975-6E82-5B4F-A54ACF32C690}"/>
              </a:ext>
            </a:extLst>
          </p:cNvPr>
          <p:cNvSpPr>
            <a:spLocks noGrp="1"/>
          </p:cNvSpPr>
          <p:nvPr>
            <p:ph type="title"/>
          </p:nvPr>
        </p:nvSpPr>
        <p:spPr/>
        <p:txBody>
          <a:bodyPr/>
          <a:lstStyle/>
          <a:p>
            <a:r>
              <a:rPr lang="en-PH" dirty="0"/>
              <a:t>Constructing Pedigrees</a:t>
            </a:r>
          </a:p>
        </p:txBody>
      </p:sp>
      <p:pic>
        <p:nvPicPr>
          <p:cNvPr id="5" name="Picture 4">
            <a:extLst>
              <a:ext uri="{FF2B5EF4-FFF2-40B4-BE49-F238E27FC236}">
                <a16:creationId xmlns:a16="http://schemas.microsoft.com/office/drawing/2014/main" id="{ABBAA9A3-9AB0-C80D-9AC0-826648AC3FEA}"/>
              </a:ext>
            </a:extLst>
          </p:cNvPr>
          <p:cNvPicPr>
            <a:picLocks noChangeAspect="1"/>
          </p:cNvPicPr>
          <p:nvPr/>
        </p:nvPicPr>
        <p:blipFill>
          <a:blip r:embed="rId2"/>
          <a:stretch>
            <a:fillRect/>
          </a:stretch>
        </p:blipFill>
        <p:spPr>
          <a:xfrm>
            <a:off x="838200" y="1690687"/>
            <a:ext cx="10515600" cy="4493981"/>
          </a:xfrm>
          <a:prstGeom prst="rect">
            <a:avLst/>
          </a:prstGeom>
        </p:spPr>
      </p:pic>
    </p:spTree>
    <p:extLst>
      <p:ext uri="{BB962C8B-B14F-4D97-AF65-F5344CB8AC3E}">
        <p14:creationId xmlns:p14="http://schemas.microsoft.com/office/powerpoint/2010/main" val="2780694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F7AD-4975-6E82-5B4F-A54ACF32C690}"/>
              </a:ext>
            </a:extLst>
          </p:cNvPr>
          <p:cNvSpPr>
            <a:spLocks noGrp="1"/>
          </p:cNvSpPr>
          <p:nvPr>
            <p:ph type="title"/>
          </p:nvPr>
        </p:nvSpPr>
        <p:spPr/>
        <p:txBody>
          <a:bodyPr/>
          <a:lstStyle/>
          <a:p>
            <a:r>
              <a:rPr lang="en-PH" dirty="0"/>
              <a:t>Constructing Pedigrees</a:t>
            </a:r>
          </a:p>
        </p:txBody>
      </p:sp>
      <p:pic>
        <p:nvPicPr>
          <p:cNvPr id="4" name="Picture 3">
            <a:extLst>
              <a:ext uri="{FF2B5EF4-FFF2-40B4-BE49-F238E27FC236}">
                <a16:creationId xmlns:a16="http://schemas.microsoft.com/office/drawing/2014/main" id="{895F2FF5-9FE9-9D4A-DE69-FACB7672CA1D}"/>
              </a:ext>
            </a:extLst>
          </p:cNvPr>
          <p:cNvPicPr>
            <a:picLocks noChangeAspect="1"/>
          </p:cNvPicPr>
          <p:nvPr/>
        </p:nvPicPr>
        <p:blipFill>
          <a:blip r:embed="rId2"/>
          <a:stretch>
            <a:fillRect/>
          </a:stretch>
        </p:blipFill>
        <p:spPr>
          <a:xfrm>
            <a:off x="838200" y="1890684"/>
            <a:ext cx="10515600" cy="4602191"/>
          </a:xfrm>
          <a:prstGeom prst="rect">
            <a:avLst/>
          </a:prstGeom>
        </p:spPr>
      </p:pic>
    </p:spTree>
    <p:extLst>
      <p:ext uri="{BB962C8B-B14F-4D97-AF65-F5344CB8AC3E}">
        <p14:creationId xmlns:p14="http://schemas.microsoft.com/office/powerpoint/2010/main" val="2251995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F7AD-4975-6E82-5B4F-A54ACF32C690}"/>
              </a:ext>
            </a:extLst>
          </p:cNvPr>
          <p:cNvSpPr>
            <a:spLocks noGrp="1"/>
          </p:cNvSpPr>
          <p:nvPr>
            <p:ph type="title"/>
          </p:nvPr>
        </p:nvSpPr>
        <p:spPr/>
        <p:txBody>
          <a:bodyPr/>
          <a:lstStyle/>
          <a:p>
            <a:r>
              <a:rPr lang="en-PH" dirty="0"/>
              <a:t>Constructing Pedigrees</a:t>
            </a:r>
          </a:p>
        </p:txBody>
      </p:sp>
      <p:pic>
        <p:nvPicPr>
          <p:cNvPr id="5" name="Picture 4">
            <a:extLst>
              <a:ext uri="{FF2B5EF4-FFF2-40B4-BE49-F238E27FC236}">
                <a16:creationId xmlns:a16="http://schemas.microsoft.com/office/drawing/2014/main" id="{B1FB79D7-0F6F-1A1A-AE9F-6F38B8C4496F}"/>
              </a:ext>
            </a:extLst>
          </p:cNvPr>
          <p:cNvPicPr>
            <a:picLocks noChangeAspect="1"/>
          </p:cNvPicPr>
          <p:nvPr/>
        </p:nvPicPr>
        <p:blipFill>
          <a:blip r:embed="rId2"/>
          <a:stretch>
            <a:fillRect/>
          </a:stretch>
        </p:blipFill>
        <p:spPr>
          <a:xfrm>
            <a:off x="981700" y="1690688"/>
            <a:ext cx="10372100" cy="4377603"/>
          </a:xfrm>
          <a:prstGeom prst="rect">
            <a:avLst/>
          </a:prstGeom>
        </p:spPr>
      </p:pic>
    </p:spTree>
    <p:extLst>
      <p:ext uri="{BB962C8B-B14F-4D97-AF65-F5344CB8AC3E}">
        <p14:creationId xmlns:p14="http://schemas.microsoft.com/office/powerpoint/2010/main" val="1268483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F7AD-4975-6E82-5B4F-A54ACF32C690}"/>
              </a:ext>
            </a:extLst>
          </p:cNvPr>
          <p:cNvSpPr>
            <a:spLocks noGrp="1"/>
          </p:cNvSpPr>
          <p:nvPr>
            <p:ph type="title"/>
          </p:nvPr>
        </p:nvSpPr>
        <p:spPr/>
        <p:txBody>
          <a:bodyPr/>
          <a:lstStyle/>
          <a:p>
            <a:r>
              <a:rPr lang="en-PH" dirty="0"/>
              <a:t>Constructing Pedigrees</a:t>
            </a:r>
          </a:p>
        </p:txBody>
      </p:sp>
      <p:pic>
        <p:nvPicPr>
          <p:cNvPr id="4" name="Picture 3">
            <a:extLst>
              <a:ext uri="{FF2B5EF4-FFF2-40B4-BE49-F238E27FC236}">
                <a16:creationId xmlns:a16="http://schemas.microsoft.com/office/drawing/2014/main" id="{92BE42CA-44DD-CE07-FFC5-AFEA7845CDA2}"/>
              </a:ext>
            </a:extLst>
          </p:cNvPr>
          <p:cNvPicPr>
            <a:picLocks noChangeAspect="1"/>
          </p:cNvPicPr>
          <p:nvPr/>
        </p:nvPicPr>
        <p:blipFill>
          <a:blip r:embed="rId2"/>
          <a:stretch>
            <a:fillRect/>
          </a:stretch>
        </p:blipFill>
        <p:spPr>
          <a:xfrm>
            <a:off x="838200" y="1690688"/>
            <a:ext cx="10515600" cy="4543857"/>
          </a:xfrm>
          <a:prstGeom prst="rect">
            <a:avLst/>
          </a:prstGeom>
        </p:spPr>
      </p:pic>
    </p:spTree>
    <p:extLst>
      <p:ext uri="{BB962C8B-B14F-4D97-AF65-F5344CB8AC3E}">
        <p14:creationId xmlns:p14="http://schemas.microsoft.com/office/powerpoint/2010/main" val="2951629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F7AD-4975-6E82-5B4F-A54ACF32C690}"/>
              </a:ext>
            </a:extLst>
          </p:cNvPr>
          <p:cNvSpPr>
            <a:spLocks noGrp="1"/>
          </p:cNvSpPr>
          <p:nvPr>
            <p:ph type="title"/>
          </p:nvPr>
        </p:nvSpPr>
        <p:spPr/>
        <p:txBody>
          <a:bodyPr/>
          <a:lstStyle/>
          <a:p>
            <a:r>
              <a:rPr lang="en-PH" dirty="0"/>
              <a:t>Constructing Pedigrees</a:t>
            </a:r>
          </a:p>
        </p:txBody>
      </p:sp>
      <p:pic>
        <p:nvPicPr>
          <p:cNvPr id="5" name="Picture 4">
            <a:extLst>
              <a:ext uri="{FF2B5EF4-FFF2-40B4-BE49-F238E27FC236}">
                <a16:creationId xmlns:a16="http://schemas.microsoft.com/office/drawing/2014/main" id="{478E9B2C-DFA5-33D1-D376-220486FE27D2}"/>
              </a:ext>
            </a:extLst>
          </p:cNvPr>
          <p:cNvPicPr>
            <a:picLocks noChangeAspect="1"/>
          </p:cNvPicPr>
          <p:nvPr/>
        </p:nvPicPr>
        <p:blipFill>
          <a:blip r:embed="rId2"/>
          <a:stretch>
            <a:fillRect/>
          </a:stretch>
        </p:blipFill>
        <p:spPr>
          <a:xfrm>
            <a:off x="838200" y="1524924"/>
            <a:ext cx="10515600" cy="4967951"/>
          </a:xfrm>
          <a:prstGeom prst="rect">
            <a:avLst/>
          </a:prstGeom>
        </p:spPr>
      </p:pic>
    </p:spTree>
    <p:extLst>
      <p:ext uri="{BB962C8B-B14F-4D97-AF65-F5344CB8AC3E}">
        <p14:creationId xmlns:p14="http://schemas.microsoft.com/office/powerpoint/2010/main" val="2948844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F7AD-4975-6E82-5B4F-A54ACF32C690}"/>
              </a:ext>
            </a:extLst>
          </p:cNvPr>
          <p:cNvSpPr>
            <a:spLocks noGrp="1"/>
          </p:cNvSpPr>
          <p:nvPr>
            <p:ph type="title"/>
          </p:nvPr>
        </p:nvSpPr>
        <p:spPr/>
        <p:txBody>
          <a:bodyPr/>
          <a:lstStyle/>
          <a:p>
            <a:r>
              <a:rPr lang="en-PH" dirty="0"/>
              <a:t>Constructing Pedigrees</a:t>
            </a:r>
          </a:p>
        </p:txBody>
      </p:sp>
      <p:pic>
        <p:nvPicPr>
          <p:cNvPr id="4" name="Picture 3">
            <a:extLst>
              <a:ext uri="{FF2B5EF4-FFF2-40B4-BE49-F238E27FC236}">
                <a16:creationId xmlns:a16="http://schemas.microsoft.com/office/drawing/2014/main" id="{E17F3D7C-4C3B-9D32-95CC-A9737BE490AC}"/>
              </a:ext>
            </a:extLst>
          </p:cNvPr>
          <p:cNvPicPr>
            <a:picLocks noChangeAspect="1"/>
          </p:cNvPicPr>
          <p:nvPr/>
        </p:nvPicPr>
        <p:blipFill>
          <a:blip r:embed="rId2"/>
          <a:stretch>
            <a:fillRect/>
          </a:stretch>
        </p:blipFill>
        <p:spPr>
          <a:xfrm>
            <a:off x="838200" y="1690688"/>
            <a:ext cx="10515600" cy="4543857"/>
          </a:xfrm>
          <a:prstGeom prst="rect">
            <a:avLst/>
          </a:prstGeom>
        </p:spPr>
      </p:pic>
    </p:spTree>
    <p:extLst>
      <p:ext uri="{BB962C8B-B14F-4D97-AF65-F5344CB8AC3E}">
        <p14:creationId xmlns:p14="http://schemas.microsoft.com/office/powerpoint/2010/main" val="2666588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790F82-7A5E-6987-DE80-D9F3B144D68E}"/>
              </a:ext>
            </a:extLst>
          </p:cNvPr>
          <p:cNvSpPr>
            <a:spLocks noGrp="1"/>
          </p:cNvSpPr>
          <p:nvPr>
            <p:ph idx="1"/>
          </p:nvPr>
        </p:nvSpPr>
        <p:spPr/>
        <p:txBody>
          <a:bodyPr/>
          <a:lstStyle/>
          <a:p>
            <a:endParaRPr lang="en-PH" dirty="0"/>
          </a:p>
        </p:txBody>
      </p:sp>
      <p:sp>
        <p:nvSpPr>
          <p:cNvPr id="4" name="Text Placeholder 3">
            <a:extLst>
              <a:ext uri="{FF2B5EF4-FFF2-40B4-BE49-F238E27FC236}">
                <a16:creationId xmlns:a16="http://schemas.microsoft.com/office/drawing/2014/main" id="{89F857CC-13F0-BD85-2BBB-3A20DCD6B8CF}"/>
              </a:ext>
            </a:extLst>
          </p:cNvPr>
          <p:cNvSpPr>
            <a:spLocks noGrp="1"/>
          </p:cNvSpPr>
          <p:nvPr>
            <p:ph type="body" sz="half" idx="2"/>
          </p:nvPr>
        </p:nvSpPr>
        <p:spPr>
          <a:xfrm>
            <a:off x="482138" y="1375756"/>
            <a:ext cx="4286711" cy="4493231"/>
          </a:xfrm>
        </p:spPr>
        <p:txBody>
          <a:bodyPr/>
          <a:lstStyle/>
          <a:p>
            <a:r>
              <a:rPr lang="en-US" sz="1600" b="1" dirty="0">
                <a:solidFill>
                  <a:srgbClr val="FFFFFF"/>
                </a:solidFill>
                <a:latin typeface="Open Sans"/>
                <a:ea typeface="Open Sans"/>
                <a:cs typeface="Open Sans"/>
                <a:sym typeface="Open Sans"/>
              </a:rPr>
              <a:t>Many model organisms, such as </a:t>
            </a:r>
            <a:r>
              <a:rPr lang="en-US" sz="3200" b="1" dirty="0">
                <a:latin typeface="Open Sans"/>
                <a:ea typeface="Open Sans"/>
                <a:cs typeface="Open Sans"/>
                <a:sym typeface="Open Sans"/>
              </a:rPr>
              <a:t>mice, zebrafish, peas, and fruit flies, make the analysis of the inheritance of biological traits convenient.</a:t>
            </a:r>
          </a:p>
          <a:p>
            <a:endParaRPr lang="en-PH" dirty="0"/>
          </a:p>
        </p:txBody>
      </p:sp>
      <p:grpSp>
        <p:nvGrpSpPr>
          <p:cNvPr id="5" name="Group 4">
            <a:extLst>
              <a:ext uri="{FF2B5EF4-FFF2-40B4-BE49-F238E27FC236}">
                <a16:creationId xmlns:a16="http://schemas.microsoft.com/office/drawing/2014/main" id="{A2AF0678-73EA-25C8-7E5B-74ED479CDDB9}"/>
              </a:ext>
            </a:extLst>
          </p:cNvPr>
          <p:cNvGrpSpPr/>
          <p:nvPr/>
        </p:nvGrpSpPr>
        <p:grpSpPr>
          <a:xfrm>
            <a:off x="4987637" y="725487"/>
            <a:ext cx="6364576" cy="5143501"/>
            <a:chOff x="3036525" y="0"/>
            <a:chExt cx="6107475" cy="5143501"/>
          </a:xfrm>
        </p:grpSpPr>
        <p:pic>
          <p:nvPicPr>
            <p:cNvPr id="6" name="Google Shape;644;p50">
              <a:extLst>
                <a:ext uri="{FF2B5EF4-FFF2-40B4-BE49-F238E27FC236}">
                  <a16:creationId xmlns:a16="http://schemas.microsoft.com/office/drawing/2014/main" id="{4B46B199-E5E4-46EB-2834-C3B149B5B58B}"/>
                </a:ext>
              </a:extLst>
            </p:cNvPr>
            <p:cNvPicPr preferRelativeResize="0"/>
            <p:nvPr/>
          </p:nvPicPr>
          <p:blipFill rotWithShape="1">
            <a:blip r:embed="rId2">
              <a:alphaModFix/>
            </a:blip>
            <a:srcRect l="17962" r="10532" b="6559"/>
            <a:stretch/>
          </p:blipFill>
          <p:spPr>
            <a:xfrm>
              <a:off x="3036525" y="0"/>
              <a:ext cx="3160476" cy="2751475"/>
            </a:xfrm>
            <a:prstGeom prst="rect">
              <a:avLst/>
            </a:prstGeom>
            <a:noFill/>
            <a:ln>
              <a:noFill/>
            </a:ln>
          </p:spPr>
        </p:pic>
        <p:pic>
          <p:nvPicPr>
            <p:cNvPr id="7" name="Google Shape;645;p50">
              <a:extLst>
                <a:ext uri="{FF2B5EF4-FFF2-40B4-BE49-F238E27FC236}">
                  <a16:creationId xmlns:a16="http://schemas.microsoft.com/office/drawing/2014/main" id="{4573C5A9-D603-613D-0BB6-544E2F9B4F0B}"/>
                </a:ext>
              </a:extLst>
            </p:cNvPr>
            <p:cNvPicPr preferRelativeResize="0"/>
            <p:nvPr/>
          </p:nvPicPr>
          <p:blipFill rotWithShape="1">
            <a:blip r:embed="rId3">
              <a:alphaModFix/>
            </a:blip>
            <a:srcRect t="4623" r="20954" b="7979"/>
            <a:stretch/>
          </p:blipFill>
          <p:spPr>
            <a:xfrm>
              <a:off x="6197000" y="0"/>
              <a:ext cx="2946999" cy="2751476"/>
            </a:xfrm>
            <a:prstGeom prst="rect">
              <a:avLst/>
            </a:prstGeom>
            <a:noFill/>
            <a:ln>
              <a:noFill/>
            </a:ln>
          </p:spPr>
        </p:pic>
        <p:pic>
          <p:nvPicPr>
            <p:cNvPr id="8" name="Google Shape;646;p50">
              <a:extLst>
                <a:ext uri="{FF2B5EF4-FFF2-40B4-BE49-F238E27FC236}">
                  <a16:creationId xmlns:a16="http://schemas.microsoft.com/office/drawing/2014/main" id="{4AD9044C-D392-5FAC-4920-993753B82453}"/>
                </a:ext>
              </a:extLst>
            </p:cNvPr>
            <p:cNvPicPr preferRelativeResize="0"/>
            <p:nvPr/>
          </p:nvPicPr>
          <p:blipFill rotWithShape="1">
            <a:blip r:embed="rId4">
              <a:alphaModFix/>
            </a:blip>
            <a:srcRect t="10298" b="33732"/>
            <a:stretch/>
          </p:blipFill>
          <p:spPr>
            <a:xfrm>
              <a:off x="3036525" y="2751475"/>
              <a:ext cx="3160476" cy="2392026"/>
            </a:xfrm>
            <a:prstGeom prst="rect">
              <a:avLst/>
            </a:prstGeom>
            <a:noFill/>
            <a:ln>
              <a:noFill/>
            </a:ln>
          </p:spPr>
        </p:pic>
        <p:pic>
          <p:nvPicPr>
            <p:cNvPr id="9" name="Google Shape;647;p50">
              <a:extLst>
                <a:ext uri="{FF2B5EF4-FFF2-40B4-BE49-F238E27FC236}">
                  <a16:creationId xmlns:a16="http://schemas.microsoft.com/office/drawing/2014/main" id="{7BAB6B32-3D4C-0EA9-6D37-2CCEF963B79A}"/>
                </a:ext>
              </a:extLst>
            </p:cNvPr>
            <p:cNvPicPr preferRelativeResize="0"/>
            <p:nvPr/>
          </p:nvPicPr>
          <p:blipFill rotWithShape="1">
            <a:blip r:embed="rId5">
              <a:alphaModFix/>
            </a:blip>
            <a:srcRect l="6764" t="8125" r="7280" b="12829"/>
            <a:stretch/>
          </p:blipFill>
          <p:spPr>
            <a:xfrm>
              <a:off x="6197000" y="2751475"/>
              <a:ext cx="2947000" cy="2392026"/>
            </a:xfrm>
            <a:prstGeom prst="rect">
              <a:avLst/>
            </a:prstGeom>
            <a:noFill/>
            <a:ln>
              <a:noFill/>
            </a:ln>
          </p:spPr>
        </p:pic>
      </p:grpSp>
    </p:spTree>
    <p:extLst>
      <p:ext uri="{BB962C8B-B14F-4D97-AF65-F5344CB8AC3E}">
        <p14:creationId xmlns:p14="http://schemas.microsoft.com/office/powerpoint/2010/main" val="1766284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F7AD-4975-6E82-5B4F-A54ACF32C690}"/>
              </a:ext>
            </a:extLst>
          </p:cNvPr>
          <p:cNvSpPr>
            <a:spLocks noGrp="1"/>
          </p:cNvSpPr>
          <p:nvPr>
            <p:ph type="title"/>
          </p:nvPr>
        </p:nvSpPr>
        <p:spPr/>
        <p:txBody>
          <a:bodyPr/>
          <a:lstStyle/>
          <a:p>
            <a:r>
              <a:rPr lang="en-PH" dirty="0"/>
              <a:t>Constructing Pedigrees</a:t>
            </a:r>
          </a:p>
        </p:txBody>
      </p:sp>
      <p:pic>
        <p:nvPicPr>
          <p:cNvPr id="5" name="Picture 4">
            <a:extLst>
              <a:ext uri="{FF2B5EF4-FFF2-40B4-BE49-F238E27FC236}">
                <a16:creationId xmlns:a16="http://schemas.microsoft.com/office/drawing/2014/main" id="{CC3FF465-F4B9-57BE-E700-A39B88371A10}"/>
              </a:ext>
            </a:extLst>
          </p:cNvPr>
          <p:cNvPicPr>
            <a:picLocks noChangeAspect="1"/>
          </p:cNvPicPr>
          <p:nvPr/>
        </p:nvPicPr>
        <p:blipFill>
          <a:blip r:embed="rId2"/>
          <a:stretch>
            <a:fillRect/>
          </a:stretch>
        </p:blipFill>
        <p:spPr>
          <a:xfrm>
            <a:off x="838200" y="1573416"/>
            <a:ext cx="10832869" cy="4727631"/>
          </a:xfrm>
          <a:prstGeom prst="rect">
            <a:avLst/>
          </a:prstGeom>
        </p:spPr>
      </p:pic>
    </p:spTree>
    <p:extLst>
      <p:ext uri="{BB962C8B-B14F-4D97-AF65-F5344CB8AC3E}">
        <p14:creationId xmlns:p14="http://schemas.microsoft.com/office/powerpoint/2010/main" val="156840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F7AD-4975-6E82-5B4F-A54ACF32C690}"/>
              </a:ext>
            </a:extLst>
          </p:cNvPr>
          <p:cNvSpPr>
            <a:spLocks noGrp="1"/>
          </p:cNvSpPr>
          <p:nvPr>
            <p:ph type="title"/>
          </p:nvPr>
        </p:nvSpPr>
        <p:spPr/>
        <p:txBody>
          <a:bodyPr/>
          <a:lstStyle/>
          <a:p>
            <a:r>
              <a:rPr lang="en-PH" dirty="0"/>
              <a:t>Constructing Pedigrees</a:t>
            </a:r>
          </a:p>
        </p:txBody>
      </p:sp>
      <p:pic>
        <p:nvPicPr>
          <p:cNvPr id="4" name="Picture 3">
            <a:extLst>
              <a:ext uri="{FF2B5EF4-FFF2-40B4-BE49-F238E27FC236}">
                <a16:creationId xmlns:a16="http://schemas.microsoft.com/office/drawing/2014/main" id="{C841ADEE-4F25-A52D-C56E-96FAC1EE7D1B}"/>
              </a:ext>
            </a:extLst>
          </p:cNvPr>
          <p:cNvPicPr>
            <a:picLocks noChangeAspect="1"/>
          </p:cNvPicPr>
          <p:nvPr/>
        </p:nvPicPr>
        <p:blipFill>
          <a:blip r:embed="rId2"/>
          <a:stretch>
            <a:fillRect/>
          </a:stretch>
        </p:blipFill>
        <p:spPr>
          <a:xfrm>
            <a:off x="968885" y="1628343"/>
            <a:ext cx="10070417" cy="4622828"/>
          </a:xfrm>
          <a:prstGeom prst="rect">
            <a:avLst/>
          </a:prstGeom>
        </p:spPr>
      </p:pic>
    </p:spTree>
    <p:extLst>
      <p:ext uri="{BB962C8B-B14F-4D97-AF65-F5344CB8AC3E}">
        <p14:creationId xmlns:p14="http://schemas.microsoft.com/office/powerpoint/2010/main" val="2553048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F7AD-4975-6E82-5B4F-A54ACF32C690}"/>
              </a:ext>
            </a:extLst>
          </p:cNvPr>
          <p:cNvSpPr>
            <a:spLocks noGrp="1"/>
          </p:cNvSpPr>
          <p:nvPr>
            <p:ph type="title"/>
          </p:nvPr>
        </p:nvSpPr>
        <p:spPr/>
        <p:txBody>
          <a:bodyPr/>
          <a:lstStyle/>
          <a:p>
            <a:r>
              <a:rPr lang="en-PH" dirty="0"/>
              <a:t>Constructing Pedigrees</a:t>
            </a:r>
          </a:p>
        </p:txBody>
      </p:sp>
      <p:pic>
        <p:nvPicPr>
          <p:cNvPr id="5" name="Picture 4">
            <a:extLst>
              <a:ext uri="{FF2B5EF4-FFF2-40B4-BE49-F238E27FC236}">
                <a16:creationId xmlns:a16="http://schemas.microsoft.com/office/drawing/2014/main" id="{84CDD598-34BA-1451-0B1A-FA6CA8018AA8}"/>
              </a:ext>
            </a:extLst>
          </p:cNvPr>
          <p:cNvPicPr>
            <a:picLocks noChangeAspect="1"/>
          </p:cNvPicPr>
          <p:nvPr/>
        </p:nvPicPr>
        <p:blipFill>
          <a:blip r:embed="rId2"/>
          <a:stretch>
            <a:fillRect/>
          </a:stretch>
        </p:blipFill>
        <p:spPr>
          <a:xfrm>
            <a:off x="706688" y="1744721"/>
            <a:ext cx="11030883" cy="4390072"/>
          </a:xfrm>
          <a:prstGeom prst="rect">
            <a:avLst/>
          </a:prstGeom>
        </p:spPr>
      </p:pic>
    </p:spTree>
    <p:extLst>
      <p:ext uri="{BB962C8B-B14F-4D97-AF65-F5344CB8AC3E}">
        <p14:creationId xmlns:p14="http://schemas.microsoft.com/office/powerpoint/2010/main" val="3285190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F7AD-4975-6E82-5B4F-A54ACF32C690}"/>
              </a:ext>
            </a:extLst>
          </p:cNvPr>
          <p:cNvSpPr>
            <a:spLocks noGrp="1"/>
          </p:cNvSpPr>
          <p:nvPr>
            <p:ph type="title"/>
          </p:nvPr>
        </p:nvSpPr>
        <p:spPr/>
        <p:txBody>
          <a:bodyPr/>
          <a:lstStyle/>
          <a:p>
            <a:r>
              <a:rPr lang="en-PH" dirty="0"/>
              <a:t>Constructing Pedigrees</a:t>
            </a:r>
          </a:p>
        </p:txBody>
      </p:sp>
      <p:pic>
        <p:nvPicPr>
          <p:cNvPr id="4" name="Picture 3">
            <a:extLst>
              <a:ext uri="{FF2B5EF4-FFF2-40B4-BE49-F238E27FC236}">
                <a16:creationId xmlns:a16="http://schemas.microsoft.com/office/drawing/2014/main" id="{E71D1B83-5FDD-EEBF-82B8-9F14211FF96A}"/>
              </a:ext>
            </a:extLst>
          </p:cNvPr>
          <p:cNvPicPr>
            <a:picLocks noChangeAspect="1"/>
          </p:cNvPicPr>
          <p:nvPr/>
        </p:nvPicPr>
        <p:blipFill>
          <a:blip r:embed="rId2"/>
          <a:stretch>
            <a:fillRect/>
          </a:stretch>
        </p:blipFill>
        <p:spPr>
          <a:xfrm>
            <a:off x="838200" y="1391429"/>
            <a:ext cx="10173980" cy="4510607"/>
          </a:xfrm>
          <a:prstGeom prst="rect">
            <a:avLst/>
          </a:prstGeom>
        </p:spPr>
      </p:pic>
    </p:spTree>
    <p:extLst>
      <p:ext uri="{BB962C8B-B14F-4D97-AF65-F5344CB8AC3E}">
        <p14:creationId xmlns:p14="http://schemas.microsoft.com/office/powerpoint/2010/main" val="455656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698FE-981B-92D6-3A89-3615C3CBF6E7}"/>
              </a:ext>
            </a:extLst>
          </p:cNvPr>
          <p:cNvSpPr>
            <a:spLocks noGrp="1"/>
          </p:cNvSpPr>
          <p:nvPr>
            <p:ph type="title"/>
          </p:nvPr>
        </p:nvSpPr>
        <p:spPr/>
        <p:txBody>
          <a:bodyPr/>
          <a:lstStyle/>
          <a:p>
            <a:r>
              <a:rPr lang="en-PH" dirty="0"/>
              <a:t>Constructing Pedigrees</a:t>
            </a:r>
          </a:p>
        </p:txBody>
      </p:sp>
      <p:pic>
        <p:nvPicPr>
          <p:cNvPr id="5" name="Picture 4">
            <a:extLst>
              <a:ext uri="{FF2B5EF4-FFF2-40B4-BE49-F238E27FC236}">
                <a16:creationId xmlns:a16="http://schemas.microsoft.com/office/drawing/2014/main" id="{B1257DE5-C75D-3131-D766-E0FA96C9F590}"/>
              </a:ext>
            </a:extLst>
          </p:cNvPr>
          <p:cNvPicPr>
            <a:picLocks noChangeAspect="1"/>
          </p:cNvPicPr>
          <p:nvPr/>
        </p:nvPicPr>
        <p:blipFill>
          <a:blip r:embed="rId2"/>
          <a:stretch>
            <a:fillRect/>
          </a:stretch>
        </p:blipFill>
        <p:spPr>
          <a:xfrm>
            <a:off x="838200" y="1690687"/>
            <a:ext cx="10515600" cy="4560483"/>
          </a:xfrm>
          <a:prstGeom prst="rect">
            <a:avLst/>
          </a:prstGeom>
        </p:spPr>
      </p:pic>
    </p:spTree>
    <p:extLst>
      <p:ext uri="{BB962C8B-B14F-4D97-AF65-F5344CB8AC3E}">
        <p14:creationId xmlns:p14="http://schemas.microsoft.com/office/powerpoint/2010/main" val="3422379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0" name="Rectangle 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031;p88">
            <a:extLst>
              <a:ext uri="{FF2B5EF4-FFF2-40B4-BE49-F238E27FC236}">
                <a16:creationId xmlns:a16="http://schemas.microsoft.com/office/drawing/2014/main" id="{0A69B6B5-898D-3FCF-5462-9047F6AAEB40}"/>
              </a:ext>
            </a:extLst>
          </p:cNvPr>
          <p:cNvSpPr txBox="1"/>
          <p:nvPr/>
        </p:nvSpPr>
        <p:spPr>
          <a:xfrm>
            <a:off x="1045028" y="3017522"/>
            <a:ext cx="9941319" cy="3124658"/>
          </a:xfrm>
          <a:prstGeom prst="rect">
            <a:avLst/>
          </a:prstGeom>
        </p:spPr>
        <p:txBody>
          <a:bodyPr spcFirstLastPara="1" vert="horz" lIns="91440" tIns="45720" rIns="91440" bIns="45720" rtlCol="0" anchor="ctr" anchorCtr="0">
            <a:normAutofit/>
          </a:bodyPr>
          <a:lstStyle/>
          <a:p>
            <a:pPr lvl="0">
              <a:lnSpc>
                <a:spcPct val="90000"/>
              </a:lnSpc>
              <a:spcBef>
                <a:spcPts val="0"/>
              </a:spcBef>
              <a:spcAft>
                <a:spcPts val="600"/>
              </a:spcAft>
              <a:buClr>
                <a:schemeClr val="dk1"/>
              </a:buClr>
              <a:buSzPts val="1100"/>
            </a:pPr>
            <a:r>
              <a:rPr lang="en-US" sz="4000" dirty="0">
                <a:sym typeface="Open Sans"/>
              </a:rPr>
              <a:t>In problems involving pedigree analysis, it is rare that the specific trait or characteristic is provided in the problem. This will somehow defeat the purpose of the analysis.</a:t>
            </a:r>
            <a:endParaRPr lang="en-US" sz="4000" dirty="0">
              <a:sym typeface="Open Sans Light"/>
            </a:endParaRPr>
          </a:p>
        </p:txBody>
      </p:sp>
      <p:cxnSp>
        <p:nvCxnSpPr>
          <p:cNvPr id="16" name="Straight Connector 1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3456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6295B176-FA0E-4B6A-A190-5E2E82BEA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3813" y="2337807"/>
            <a:ext cx="9604374" cy="3585866"/>
          </a:xfrm>
          <a:custGeom>
            <a:avLst/>
            <a:gdLst>
              <a:gd name="connsiteX0" fmla="*/ 0 w 9604374"/>
              <a:gd name="connsiteY0" fmla="*/ 0 h 3585866"/>
              <a:gd name="connsiteX1" fmla="*/ 9604374 w 9604374"/>
              <a:gd name="connsiteY1" fmla="*/ 0 h 3585866"/>
              <a:gd name="connsiteX2" fmla="*/ 9604374 w 9604374"/>
              <a:gd name="connsiteY2" fmla="*/ 3095088 h 3585866"/>
              <a:gd name="connsiteX3" fmla="*/ 9591455 w 9604374"/>
              <a:gd name="connsiteY3" fmla="*/ 3097044 h 3585866"/>
              <a:gd name="connsiteX4" fmla="*/ 9285147 w 9604374"/>
              <a:gd name="connsiteY4" fmla="*/ 3164182 h 3585866"/>
              <a:gd name="connsiteX5" fmla="*/ 9114078 w 9604374"/>
              <a:gd name="connsiteY5" fmla="*/ 3164299 h 3585866"/>
              <a:gd name="connsiteX6" fmla="*/ 8999665 w 9604374"/>
              <a:gd name="connsiteY6" fmla="*/ 3157864 h 3585866"/>
              <a:gd name="connsiteX7" fmla="*/ 8925240 w 9604374"/>
              <a:gd name="connsiteY7" fmla="*/ 3152135 h 3585866"/>
              <a:gd name="connsiteX8" fmla="*/ 8868257 w 9604374"/>
              <a:gd name="connsiteY8" fmla="*/ 3146819 h 3585866"/>
              <a:gd name="connsiteX9" fmla="*/ 8792363 w 9604374"/>
              <a:gd name="connsiteY9" fmla="*/ 3146856 h 3585866"/>
              <a:gd name="connsiteX10" fmla="*/ 8668399 w 9604374"/>
              <a:gd name="connsiteY10" fmla="*/ 3196893 h 3585866"/>
              <a:gd name="connsiteX11" fmla="*/ 8474043 w 9604374"/>
              <a:gd name="connsiteY11" fmla="*/ 3240734 h 3585866"/>
              <a:gd name="connsiteX12" fmla="*/ 8317555 w 9604374"/>
              <a:gd name="connsiteY12" fmla="*/ 3247156 h 3585866"/>
              <a:gd name="connsiteX13" fmla="*/ 8280111 w 9604374"/>
              <a:gd name="connsiteY13" fmla="*/ 3255812 h 3585866"/>
              <a:gd name="connsiteX14" fmla="*/ 8096088 w 9604374"/>
              <a:gd name="connsiteY14" fmla="*/ 3253903 h 3585866"/>
              <a:gd name="connsiteX15" fmla="*/ 7825642 w 9604374"/>
              <a:gd name="connsiteY15" fmla="*/ 3271628 h 3585866"/>
              <a:gd name="connsiteX16" fmla="*/ 7531820 w 9604374"/>
              <a:gd name="connsiteY16" fmla="*/ 3252671 h 3585866"/>
              <a:gd name="connsiteX17" fmla="*/ 7193751 w 9604374"/>
              <a:gd name="connsiteY17" fmla="*/ 3245192 h 3585866"/>
              <a:gd name="connsiteX18" fmla="*/ 6976768 w 9604374"/>
              <a:gd name="connsiteY18" fmla="*/ 3238559 h 3585866"/>
              <a:gd name="connsiteX19" fmla="*/ 6756462 w 9604374"/>
              <a:gd name="connsiteY19" fmla="*/ 3273268 h 3585866"/>
              <a:gd name="connsiteX20" fmla="*/ 6512214 w 9604374"/>
              <a:gd name="connsiteY20" fmla="*/ 3298845 h 3585866"/>
              <a:gd name="connsiteX21" fmla="*/ 6289569 w 9604374"/>
              <a:gd name="connsiteY21" fmla="*/ 3301118 h 3585866"/>
              <a:gd name="connsiteX22" fmla="*/ 6157816 w 9604374"/>
              <a:gd name="connsiteY22" fmla="*/ 3308643 h 3585866"/>
              <a:gd name="connsiteX23" fmla="*/ 6110062 w 9604374"/>
              <a:gd name="connsiteY23" fmla="*/ 3321185 h 3585866"/>
              <a:gd name="connsiteX24" fmla="*/ 6041832 w 9604374"/>
              <a:gd name="connsiteY24" fmla="*/ 3332190 h 3585866"/>
              <a:gd name="connsiteX25" fmla="*/ 5923195 w 9604374"/>
              <a:gd name="connsiteY25" fmla="*/ 3359104 h 3585866"/>
              <a:gd name="connsiteX26" fmla="*/ 5770972 w 9604374"/>
              <a:gd name="connsiteY26" fmla="*/ 3369893 h 3585866"/>
              <a:gd name="connsiteX27" fmla="*/ 5632583 w 9604374"/>
              <a:gd name="connsiteY27" fmla="*/ 3357730 h 3585866"/>
              <a:gd name="connsiteX28" fmla="*/ 5539996 w 9604374"/>
              <a:gd name="connsiteY28" fmla="*/ 3352890 h 3585866"/>
              <a:gd name="connsiteX29" fmla="*/ 5315460 w 9604374"/>
              <a:gd name="connsiteY29" fmla="*/ 3350411 h 3585866"/>
              <a:gd name="connsiteX30" fmla="*/ 5072455 w 9604374"/>
              <a:gd name="connsiteY30" fmla="*/ 3338147 h 3585866"/>
              <a:gd name="connsiteX31" fmla="*/ 5016364 w 9604374"/>
              <a:gd name="connsiteY31" fmla="*/ 3348937 h 3585866"/>
              <a:gd name="connsiteX32" fmla="*/ 4922276 w 9604374"/>
              <a:gd name="connsiteY32" fmla="*/ 3366515 h 3585866"/>
              <a:gd name="connsiteX33" fmla="*/ 4856444 w 9604374"/>
              <a:gd name="connsiteY33" fmla="*/ 3399463 h 3585866"/>
              <a:gd name="connsiteX34" fmla="*/ 4775993 w 9604374"/>
              <a:gd name="connsiteY34" fmla="*/ 3406312 h 3585866"/>
              <a:gd name="connsiteX35" fmla="*/ 4667320 w 9604374"/>
              <a:gd name="connsiteY35" fmla="*/ 3397926 h 3585866"/>
              <a:gd name="connsiteX36" fmla="*/ 4540268 w 9604374"/>
              <a:gd name="connsiteY36" fmla="*/ 3424464 h 3585866"/>
              <a:gd name="connsiteX37" fmla="*/ 4465491 w 9604374"/>
              <a:gd name="connsiteY37" fmla="*/ 3433154 h 3585866"/>
              <a:gd name="connsiteX38" fmla="*/ 4262864 w 9604374"/>
              <a:gd name="connsiteY38" fmla="*/ 3464075 h 3585866"/>
              <a:gd name="connsiteX39" fmla="*/ 4175005 w 9604374"/>
              <a:gd name="connsiteY39" fmla="*/ 3493545 h 3585866"/>
              <a:gd name="connsiteX40" fmla="*/ 4030100 w 9604374"/>
              <a:gd name="connsiteY40" fmla="*/ 3514212 h 3585866"/>
              <a:gd name="connsiteX41" fmla="*/ 3926631 w 9604374"/>
              <a:gd name="connsiteY41" fmla="*/ 3525304 h 3585866"/>
              <a:gd name="connsiteX42" fmla="*/ 3897306 w 9604374"/>
              <a:gd name="connsiteY42" fmla="*/ 3547095 h 3585866"/>
              <a:gd name="connsiteX43" fmla="*/ 3896886 w 9604374"/>
              <a:gd name="connsiteY43" fmla="*/ 3547500 h 3585866"/>
              <a:gd name="connsiteX44" fmla="*/ 3834004 w 9604374"/>
              <a:gd name="connsiteY44" fmla="*/ 3550510 h 3585866"/>
              <a:gd name="connsiteX45" fmla="*/ 3696227 w 9604374"/>
              <a:gd name="connsiteY45" fmla="*/ 3574175 h 3585866"/>
              <a:gd name="connsiteX46" fmla="*/ 3652821 w 9604374"/>
              <a:gd name="connsiteY46" fmla="*/ 3580368 h 3585866"/>
              <a:gd name="connsiteX47" fmla="*/ 3629691 w 9604374"/>
              <a:gd name="connsiteY47" fmla="*/ 3585866 h 3585866"/>
              <a:gd name="connsiteX48" fmla="*/ 3595018 w 9604374"/>
              <a:gd name="connsiteY48" fmla="*/ 3571623 h 3585866"/>
              <a:gd name="connsiteX49" fmla="*/ 3551656 w 9604374"/>
              <a:gd name="connsiteY49" fmla="*/ 3577800 h 3585866"/>
              <a:gd name="connsiteX50" fmla="*/ 3541558 w 9604374"/>
              <a:gd name="connsiteY50" fmla="*/ 3579797 h 3585866"/>
              <a:gd name="connsiteX51" fmla="*/ 3465708 w 9604374"/>
              <a:gd name="connsiteY51" fmla="*/ 3565931 h 3585866"/>
              <a:gd name="connsiteX52" fmla="*/ 3458313 w 9604374"/>
              <a:gd name="connsiteY52" fmla="*/ 3560366 h 3585866"/>
              <a:gd name="connsiteX53" fmla="*/ 3420278 w 9604374"/>
              <a:gd name="connsiteY53" fmla="*/ 3557947 h 3585866"/>
              <a:gd name="connsiteX54" fmla="*/ 3415952 w 9604374"/>
              <a:gd name="connsiteY54" fmla="*/ 3559424 h 3585866"/>
              <a:gd name="connsiteX55" fmla="*/ 3384432 w 9604374"/>
              <a:gd name="connsiteY55" fmla="*/ 3550905 h 3585866"/>
              <a:gd name="connsiteX56" fmla="*/ 3258039 w 9604374"/>
              <a:gd name="connsiteY56" fmla="*/ 3535884 h 3585866"/>
              <a:gd name="connsiteX57" fmla="*/ 3015008 w 9604374"/>
              <a:gd name="connsiteY57" fmla="*/ 3528000 h 3585866"/>
              <a:gd name="connsiteX58" fmla="*/ 2761910 w 9604374"/>
              <a:gd name="connsiteY58" fmla="*/ 3505496 h 3585866"/>
              <a:gd name="connsiteX59" fmla="*/ 2521923 w 9604374"/>
              <a:gd name="connsiteY59" fmla="*/ 3514208 h 3585866"/>
              <a:gd name="connsiteX60" fmla="*/ 2085894 w 9604374"/>
              <a:gd name="connsiteY60" fmla="*/ 3490122 h 3585866"/>
              <a:gd name="connsiteX61" fmla="*/ 1936305 w 9604374"/>
              <a:gd name="connsiteY61" fmla="*/ 3487966 h 3585866"/>
              <a:gd name="connsiteX62" fmla="*/ 1836080 w 9604374"/>
              <a:gd name="connsiteY62" fmla="*/ 3487150 h 3585866"/>
              <a:gd name="connsiteX63" fmla="*/ 1829133 w 9604374"/>
              <a:gd name="connsiteY63" fmla="*/ 3489437 h 3585866"/>
              <a:gd name="connsiteX64" fmla="*/ 1801140 w 9604374"/>
              <a:gd name="connsiteY64" fmla="*/ 3490787 h 3585866"/>
              <a:gd name="connsiteX65" fmla="*/ 1793476 w 9604374"/>
              <a:gd name="connsiteY65" fmla="*/ 3500921 h 3585866"/>
              <a:gd name="connsiteX66" fmla="*/ 1699923 w 9604374"/>
              <a:gd name="connsiteY66" fmla="*/ 3509706 h 3585866"/>
              <a:gd name="connsiteX67" fmla="*/ 1474760 w 9604374"/>
              <a:gd name="connsiteY67" fmla="*/ 3513685 h 3585866"/>
              <a:gd name="connsiteX68" fmla="*/ 1308130 w 9604374"/>
              <a:gd name="connsiteY68" fmla="*/ 3496703 h 3585866"/>
              <a:gd name="connsiteX69" fmla="*/ 1252381 w 9604374"/>
              <a:gd name="connsiteY69" fmla="*/ 3506093 h 3585866"/>
              <a:gd name="connsiteX70" fmla="*/ 1174550 w 9604374"/>
              <a:gd name="connsiteY70" fmla="*/ 3512642 h 3585866"/>
              <a:gd name="connsiteX71" fmla="*/ 924455 w 9604374"/>
              <a:gd name="connsiteY71" fmla="*/ 3507283 h 3585866"/>
              <a:gd name="connsiteX72" fmla="*/ 718373 w 9604374"/>
              <a:gd name="connsiteY72" fmla="*/ 3511753 h 3585866"/>
              <a:gd name="connsiteX73" fmla="*/ 600444 w 9604374"/>
              <a:gd name="connsiteY73" fmla="*/ 3520899 h 3585866"/>
              <a:gd name="connsiteX74" fmla="*/ 351173 w 9604374"/>
              <a:gd name="connsiteY74" fmla="*/ 3495843 h 3585866"/>
              <a:gd name="connsiteX75" fmla="*/ 108372 w 9604374"/>
              <a:gd name="connsiteY75" fmla="*/ 3484386 h 3585866"/>
              <a:gd name="connsiteX76" fmla="*/ 6467 w 9604374"/>
              <a:gd name="connsiteY76" fmla="*/ 3476532 h 3585866"/>
              <a:gd name="connsiteX77" fmla="*/ 0 w 9604374"/>
              <a:gd name="connsiteY77" fmla="*/ 3475412 h 358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9604374" h="3585866">
                <a:moveTo>
                  <a:pt x="0" y="0"/>
                </a:moveTo>
                <a:lnTo>
                  <a:pt x="9604374" y="0"/>
                </a:lnTo>
                <a:lnTo>
                  <a:pt x="9604374" y="3095088"/>
                </a:lnTo>
                <a:lnTo>
                  <a:pt x="9591455" y="3097044"/>
                </a:lnTo>
                <a:cubicBezTo>
                  <a:pt x="9496183" y="3133516"/>
                  <a:pt x="9411472" y="3121301"/>
                  <a:pt x="9285147" y="3164182"/>
                </a:cubicBezTo>
                <a:cubicBezTo>
                  <a:pt x="9222914" y="3162781"/>
                  <a:pt x="9174371" y="3173454"/>
                  <a:pt x="9114078" y="3164299"/>
                </a:cubicBezTo>
                <a:cubicBezTo>
                  <a:pt x="9087411" y="3155904"/>
                  <a:pt x="9030947" y="3180906"/>
                  <a:pt x="8999665" y="3157864"/>
                </a:cubicBezTo>
                <a:cubicBezTo>
                  <a:pt x="8997339" y="3174606"/>
                  <a:pt x="8938300" y="3159909"/>
                  <a:pt x="8925240" y="3152135"/>
                </a:cubicBezTo>
                <a:cubicBezTo>
                  <a:pt x="8910091" y="3159441"/>
                  <a:pt x="8884639" y="3146109"/>
                  <a:pt x="8868257" y="3146819"/>
                </a:cubicBezTo>
                <a:cubicBezTo>
                  <a:pt x="8835852" y="3110204"/>
                  <a:pt x="8832251" y="3167659"/>
                  <a:pt x="8792363" y="3146856"/>
                </a:cubicBezTo>
                <a:cubicBezTo>
                  <a:pt x="8774838" y="3159285"/>
                  <a:pt x="8715420" y="3185652"/>
                  <a:pt x="8668399" y="3196893"/>
                </a:cubicBezTo>
                <a:cubicBezTo>
                  <a:pt x="8575902" y="3221445"/>
                  <a:pt x="8569506" y="3250654"/>
                  <a:pt x="8474043" y="3240734"/>
                </a:cubicBezTo>
                <a:cubicBezTo>
                  <a:pt x="8460613" y="3264436"/>
                  <a:pt x="8297088" y="3204738"/>
                  <a:pt x="8317555" y="3247156"/>
                </a:cubicBezTo>
                <a:cubicBezTo>
                  <a:pt x="8285696" y="3245083"/>
                  <a:pt x="8262352" y="3228203"/>
                  <a:pt x="8280111" y="3255812"/>
                </a:cubicBezTo>
                <a:lnTo>
                  <a:pt x="8096088" y="3253903"/>
                </a:lnTo>
                <a:cubicBezTo>
                  <a:pt x="7994084" y="3261603"/>
                  <a:pt x="7930388" y="3281921"/>
                  <a:pt x="7825642" y="3271628"/>
                </a:cubicBezTo>
                <a:cubicBezTo>
                  <a:pt x="7723046" y="3270395"/>
                  <a:pt x="7671282" y="3252297"/>
                  <a:pt x="7531820" y="3252671"/>
                </a:cubicBezTo>
                <a:cubicBezTo>
                  <a:pt x="7433606" y="3250277"/>
                  <a:pt x="7293100" y="3236234"/>
                  <a:pt x="7193751" y="3245192"/>
                </a:cubicBezTo>
                <a:cubicBezTo>
                  <a:pt x="7074822" y="3223769"/>
                  <a:pt x="7104250" y="3250265"/>
                  <a:pt x="6976768" y="3238559"/>
                </a:cubicBezTo>
                <a:cubicBezTo>
                  <a:pt x="6921032" y="3284865"/>
                  <a:pt x="6823818" y="3261794"/>
                  <a:pt x="6756462" y="3273268"/>
                </a:cubicBezTo>
                <a:cubicBezTo>
                  <a:pt x="6679037" y="3283316"/>
                  <a:pt x="6590030" y="3294204"/>
                  <a:pt x="6512214" y="3298845"/>
                </a:cubicBezTo>
                <a:cubicBezTo>
                  <a:pt x="6450581" y="3277980"/>
                  <a:pt x="6366042" y="3329199"/>
                  <a:pt x="6289569" y="3301118"/>
                </a:cubicBezTo>
                <a:cubicBezTo>
                  <a:pt x="6261432" y="3294355"/>
                  <a:pt x="6174310" y="3295209"/>
                  <a:pt x="6157816" y="3308643"/>
                </a:cubicBezTo>
                <a:cubicBezTo>
                  <a:pt x="6139648" y="3311557"/>
                  <a:pt x="6118459" y="3306799"/>
                  <a:pt x="6110062" y="3321185"/>
                </a:cubicBezTo>
                <a:cubicBezTo>
                  <a:pt x="6096189" y="3338498"/>
                  <a:pt x="6032810" y="3311765"/>
                  <a:pt x="6041832" y="3332190"/>
                </a:cubicBezTo>
                <a:cubicBezTo>
                  <a:pt x="5996830" y="3313871"/>
                  <a:pt x="5961033" y="3350141"/>
                  <a:pt x="5923195" y="3359104"/>
                </a:cubicBezTo>
                <a:cubicBezTo>
                  <a:pt x="5887750" y="3340930"/>
                  <a:pt x="5853570" y="3365323"/>
                  <a:pt x="5770972" y="3369893"/>
                </a:cubicBezTo>
                <a:cubicBezTo>
                  <a:pt x="5731993" y="3348876"/>
                  <a:pt x="5705091" y="3385599"/>
                  <a:pt x="5632583" y="3357730"/>
                </a:cubicBezTo>
                <a:cubicBezTo>
                  <a:pt x="5594087" y="3357562"/>
                  <a:pt x="5606154" y="3357443"/>
                  <a:pt x="5539996" y="3352890"/>
                </a:cubicBezTo>
                <a:cubicBezTo>
                  <a:pt x="5439049" y="3348000"/>
                  <a:pt x="5408459" y="3356166"/>
                  <a:pt x="5315460" y="3350411"/>
                </a:cubicBezTo>
                <a:cubicBezTo>
                  <a:pt x="5211119" y="3348356"/>
                  <a:pt x="5208881" y="3372469"/>
                  <a:pt x="5072455" y="3338147"/>
                </a:cubicBezTo>
                <a:cubicBezTo>
                  <a:pt x="5061717" y="3354508"/>
                  <a:pt x="5045493" y="3355753"/>
                  <a:pt x="5016364" y="3348937"/>
                </a:cubicBezTo>
                <a:cubicBezTo>
                  <a:pt x="4965900" y="3349130"/>
                  <a:pt x="4977835" y="3389131"/>
                  <a:pt x="4922276" y="3366515"/>
                </a:cubicBezTo>
                <a:cubicBezTo>
                  <a:pt x="4935702" y="3387794"/>
                  <a:pt x="4828733" y="3377760"/>
                  <a:pt x="4856444" y="3399463"/>
                </a:cubicBezTo>
                <a:cubicBezTo>
                  <a:pt x="4827698" y="3420094"/>
                  <a:pt x="4805019" y="3388256"/>
                  <a:pt x="4775993" y="3406312"/>
                </a:cubicBezTo>
                <a:cubicBezTo>
                  <a:pt x="4744470" y="3406056"/>
                  <a:pt x="4706605" y="3394901"/>
                  <a:pt x="4667320" y="3397926"/>
                </a:cubicBezTo>
                <a:cubicBezTo>
                  <a:pt x="4613435" y="3387476"/>
                  <a:pt x="4608100" y="3410487"/>
                  <a:pt x="4540268" y="3424464"/>
                </a:cubicBezTo>
                <a:cubicBezTo>
                  <a:pt x="4508279" y="3412969"/>
                  <a:pt x="4485989" y="3420063"/>
                  <a:pt x="4465491" y="3433154"/>
                </a:cubicBezTo>
                <a:cubicBezTo>
                  <a:pt x="4396498" y="3432601"/>
                  <a:pt x="4338078" y="3453569"/>
                  <a:pt x="4262864" y="3464075"/>
                </a:cubicBezTo>
                <a:cubicBezTo>
                  <a:pt x="4180249" y="3483394"/>
                  <a:pt x="4225769" y="3479019"/>
                  <a:pt x="4175005" y="3493545"/>
                </a:cubicBezTo>
                <a:lnTo>
                  <a:pt x="4030100" y="3514212"/>
                </a:lnTo>
                <a:lnTo>
                  <a:pt x="3926631" y="3525304"/>
                </a:lnTo>
                <a:lnTo>
                  <a:pt x="3897306" y="3547095"/>
                </a:lnTo>
                <a:lnTo>
                  <a:pt x="3896886" y="3547500"/>
                </a:lnTo>
                <a:lnTo>
                  <a:pt x="3834004" y="3550510"/>
                </a:lnTo>
                <a:cubicBezTo>
                  <a:pt x="3800562" y="3554957"/>
                  <a:pt x="3734185" y="3568533"/>
                  <a:pt x="3696227" y="3574175"/>
                </a:cubicBezTo>
                <a:cubicBezTo>
                  <a:pt x="3661780" y="3570074"/>
                  <a:pt x="3640587" y="3551815"/>
                  <a:pt x="3652821" y="3580368"/>
                </a:cubicBezTo>
                <a:cubicBezTo>
                  <a:pt x="3641506" y="3579831"/>
                  <a:pt x="3634593" y="3582151"/>
                  <a:pt x="3629691" y="3585866"/>
                </a:cubicBezTo>
                <a:lnTo>
                  <a:pt x="3595018" y="3571623"/>
                </a:lnTo>
                <a:lnTo>
                  <a:pt x="3551656" y="3577800"/>
                </a:lnTo>
                <a:lnTo>
                  <a:pt x="3541558" y="3579797"/>
                </a:lnTo>
                <a:lnTo>
                  <a:pt x="3465708" y="3565931"/>
                </a:lnTo>
                <a:lnTo>
                  <a:pt x="3458313" y="3560366"/>
                </a:lnTo>
                <a:cubicBezTo>
                  <a:pt x="3450380" y="3556940"/>
                  <a:pt x="3439090" y="3555355"/>
                  <a:pt x="3420278" y="3557947"/>
                </a:cubicBezTo>
                <a:lnTo>
                  <a:pt x="3415952" y="3559424"/>
                </a:lnTo>
                <a:lnTo>
                  <a:pt x="3384432" y="3550905"/>
                </a:lnTo>
                <a:cubicBezTo>
                  <a:pt x="3374259" y="3547029"/>
                  <a:pt x="3265415" y="3542149"/>
                  <a:pt x="3258039" y="3535884"/>
                </a:cubicBezTo>
                <a:cubicBezTo>
                  <a:pt x="3138852" y="3551394"/>
                  <a:pt x="3130647" y="3523871"/>
                  <a:pt x="3015008" y="3528000"/>
                </a:cubicBezTo>
                <a:cubicBezTo>
                  <a:pt x="2914857" y="3486061"/>
                  <a:pt x="2851687" y="3511605"/>
                  <a:pt x="2761910" y="3505496"/>
                </a:cubicBezTo>
                <a:cubicBezTo>
                  <a:pt x="2676401" y="3501198"/>
                  <a:pt x="2636809" y="3514769"/>
                  <a:pt x="2521923" y="3514208"/>
                </a:cubicBezTo>
                <a:cubicBezTo>
                  <a:pt x="2400197" y="3505062"/>
                  <a:pt x="2222818" y="3509922"/>
                  <a:pt x="2085894" y="3490122"/>
                </a:cubicBezTo>
                <a:cubicBezTo>
                  <a:pt x="1978312" y="3483748"/>
                  <a:pt x="1977940" y="3488460"/>
                  <a:pt x="1936305" y="3487966"/>
                </a:cubicBezTo>
                <a:cubicBezTo>
                  <a:pt x="1922459" y="3490683"/>
                  <a:pt x="1849334" y="3482739"/>
                  <a:pt x="1836080" y="3487150"/>
                </a:cubicBezTo>
                <a:lnTo>
                  <a:pt x="1829133" y="3489437"/>
                </a:lnTo>
                <a:lnTo>
                  <a:pt x="1801140" y="3490787"/>
                </a:lnTo>
                <a:lnTo>
                  <a:pt x="1793476" y="3500921"/>
                </a:lnTo>
                <a:lnTo>
                  <a:pt x="1699923" y="3509706"/>
                </a:lnTo>
                <a:cubicBezTo>
                  <a:pt x="1637728" y="3485036"/>
                  <a:pt x="1584624" y="3514467"/>
                  <a:pt x="1474760" y="3513685"/>
                </a:cubicBezTo>
                <a:cubicBezTo>
                  <a:pt x="1445646" y="3505164"/>
                  <a:pt x="1329781" y="3484421"/>
                  <a:pt x="1308130" y="3496703"/>
                </a:cubicBezTo>
                <a:cubicBezTo>
                  <a:pt x="1287409" y="3498430"/>
                  <a:pt x="1265391" y="3492347"/>
                  <a:pt x="1252381" y="3506093"/>
                </a:cubicBezTo>
                <a:cubicBezTo>
                  <a:pt x="1232588" y="3522393"/>
                  <a:pt x="1170020" y="3491785"/>
                  <a:pt x="1174550" y="3512642"/>
                </a:cubicBezTo>
                <a:cubicBezTo>
                  <a:pt x="1119896" y="3512841"/>
                  <a:pt x="1000484" y="3507431"/>
                  <a:pt x="924455" y="3507283"/>
                </a:cubicBezTo>
                <a:cubicBezTo>
                  <a:pt x="887180" y="3483915"/>
                  <a:pt x="777361" y="3516071"/>
                  <a:pt x="718373" y="3511753"/>
                </a:cubicBezTo>
                <a:cubicBezTo>
                  <a:pt x="666588" y="3513355"/>
                  <a:pt x="661645" y="3525551"/>
                  <a:pt x="600444" y="3520899"/>
                </a:cubicBezTo>
                <a:cubicBezTo>
                  <a:pt x="491334" y="3516943"/>
                  <a:pt x="451794" y="3507522"/>
                  <a:pt x="351173" y="3495843"/>
                </a:cubicBezTo>
                <a:cubicBezTo>
                  <a:pt x="237121" y="3487112"/>
                  <a:pt x="235857" y="3499212"/>
                  <a:pt x="108372" y="3484386"/>
                </a:cubicBezTo>
                <a:cubicBezTo>
                  <a:pt x="86318" y="3481054"/>
                  <a:pt x="40657" y="3480329"/>
                  <a:pt x="6467" y="3476532"/>
                </a:cubicBezTo>
                <a:lnTo>
                  <a:pt x="0" y="3475412"/>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6">
            <a:extLst>
              <a:ext uri="{FF2B5EF4-FFF2-40B4-BE49-F238E27FC236}">
                <a16:creationId xmlns:a16="http://schemas.microsoft.com/office/drawing/2014/main" id="{48F779DE-4744-42D6-9C74-33EC94460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1727" y="2190741"/>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Google Shape;1031;p88">
            <a:extLst>
              <a:ext uri="{FF2B5EF4-FFF2-40B4-BE49-F238E27FC236}">
                <a16:creationId xmlns:a16="http://schemas.microsoft.com/office/drawing/2014/main" id="{0A69B6B5-898D-3FCF-5462-9047F6AAEB40}"/>
              </a:ext>
            </a:extLst>
          </p:cNvPr>
          <p:cNvSpPr txBox="1"/>
          <p:nvPr/>
        </p:nvSpPr>
        <p:spPr>
          <a:xfrm>
            <a:off x="1778924" y="2745611"/>
            <a:ext cx="8471869" cy="2763553"/>
          </a:xfrm>
          <a:prstGeom prst="rect">
            <a:avLst/>
          </a:prstGeom>
        </p:spPr>
        <p:txBody>
          <a:bodyPr spcFirstLastPara="1" vert="horz" lIns="91440" tIns="45720" rIns="91440" bIns="45720" rtlCol="0" anchorCtr="0">
            <a:normAutofit fontScale="92500" lnSpcReduction="10000"/>
          </a:bodyPr>
          <a:lstStyle/>
          <a:p>
            <a:pPr lvl="0" algn="just">
              <a:lnSpc>
                <a:spcPct val="90000"/>
              </a:lnSpc>
              <a:spcBef>
                <a:spcPts val="0"/>
              </a:spcBef>
              <a:spcAft>
                <a:spcPts val="600"/>
              </a:spcAft>
              <a:buClr>
                <a:schemeClr val="dk1"/>
              </a:buClr>
              <a:buSzPts val="1100"/>
            </a:pPr>
            <a:r>
              <a:rPr lang="en-US" sz="3200" dirty="0">
                <a:sym typeface="Open Sans"/>
              </a:rPr>
              <a:t>For example, we cannot specify that the trait involved is albinism because you are already familiar with its mode of inheritance, which is autosomal recessive. Also, the “half-shaded” symbol is not used to denote the carrier status of an individual. It is the purpose of the analysis to determine whether an individual is a carrier or not.</a:t>
            </a:r>
            <a:endParaRPr lang="en-US" sz="3200" dirty="0">
              <a:sym typeface="Open Sans Light"/>
            </a:endParaRPr>
          </a:p>
        </p:txBody>
      </p:sp>
    </p:spTree>
    <p:extLst>
      <p:ext uri="{BB962C8B-B14F-4D97-AF65-F5344CB8AC3E}">
        <p14:creationId xmlns:p14="http://schemas.microsoft.com/office/powerpoint/2010/main" val="16890218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99C8C9-F0DA-2B4A-0D13-6F18C4976D63}"/>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Autosomal Traits</a:t>
            </a:r>
          </a:p>
        </p:txBody>
      </p:sp>
      <p:sp>
        <p:nvSpPr>
          <p:cNvPr id="12" name="Rectangle 1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number of cells&#10;&#10;Description automatically generated with medium confidence">
            <a:extLst>
              <a:ext uri="{FF2B5EF4-FFF2-40B4-BE49-F238E27FC236}">
                <a16:creationId xmlns:a16="http://schemas.microsoft.com/office/drawing/2014/main" id="{4A7CB423-B011-542B-CF49-B489C3D03E05}"/>
              </a:ext>
            </a:extLst>
          </p:cNvPr>
          <p:cNvPicPr>
            <a:picLocks noChangeAspect="1"/>
          </p:cNvPicPr>
          <p:nvPr/>
        </p:nvPicPr>
        <p:blipFill>
          <a:blip r:embed="rId2"/>
          <a:stretch>
            <a:fillRect/>
          </a:stretch>
        </p:blipFill>
        <p:spPr>
          <a:xfrm>
            <a:off x="545238" y="1628975"/>
            <a:ext cx="7608304" cy="3671005"/>
          </a:xfrm>
          <a:prstGeom prst="rect">
            <a:avLst/>
          </a:prstGeom>
        </p:spPr>
      </p:pic>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6030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99C8C9-F0DA-2B4A-0D13-6F18C4976D63}"/>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Autosomal Traits</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3EBEC6-EA22-2A77-5D16-E8293917021D}"/>
              </a:ext>
            </a:extLst>
          </p:cNvPr>
          <p:cNvPicPr>
            <a:picLocks noChangeAspect="1"/>
          </p:cNvPicPr>
          <p:nvPr/>
        </p:nvPicPr>
        <p:blipFill>
          <a:blip r:embed="rId2"/>
          <a:stretch>
            <a:fillRect/>
          </a:stretch>
        </p:blipFill>
        <p:spPr>
          <a:xfrm>
            <a:off x="545238" y="1647995"/>
            <a:ext cx="7608304" cy="3632965"/>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371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99C8C9-F0DA-2B4A-0D13-6F18C4976D63}"/>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Autosomal Traits</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25EFFEA-0A38-7ECE-18BC-A34501157A2C}"/>
              </a:ext>
            </a:extLst>
          </p:cNvPr>
          <p:cNvPicPr>
            <a:picLocks noChangeAspect="1"/>
          </p:cNvPicPr>
          <p:nvPr/>
        </p:nvPicPr>
        <p:blipFill>
          <a:blip r:embed="rId2"/>
          <a:stretch>
            <a:fillRect/>
          </a:stretch>
        </p:blipFill>
        <p:spPr>
          <a:xfrm>
            <a:off x="545238" y="1628975"/>
            <a:ext cx="7608304" cy="3671005"/>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6057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654;p51" descr="A group of people posing for a photo&#10;&#10;Description automatically generated">
            <a:extLst>
              <a:ext uri="{FF2B5EF4-FFF2-40B4-BE49-F238E27FC236}">
                <a16:creationId xmlns:a16="http://schemas.microsoft.com/office/drawing/2014/main" id="{63445A01-71EF-A0F8-B0A9-873D634701AB}"/>
              </a:ext>
            </a:extLst>
          </p:cNvPr>
          <p:cNvPicPr preferRelativeResize="0">
            <a:picLocks/>
          </p:cNvPicPr>
          <p:nvPr/>
        </p:nvPicPr>
        <p:blipFill rotWithShape="1">
          <a:blip r:embed="rId2"/>
          <a:srcRect l="13291" r="11779" b="2"/>
          <a:stretch/>
        </p:blipFill>
        <p:spPr>
          <a:xfrm>
            <a:off x="4821287" y="348856"/>
            <a:ext cx="7047273" cy="6160289"/>
          </a:xfrm>
          <a:custGeom>
            <a:avLst/>
            <a:gdLst/>
            <a:ahLst/>
            <a:cxnLst/>
            <a:rect l="l" t="t" r="r" b="b"/>
            <a:pathLst>
              <a:path w="7047273" h="6160289">
                <a:moveTo>
                  <a:pt x="0" y="0"/>
                </a:moveTo>
                <a:lnTo>
                  <a:pt x="7047273" y="0"/>
                </a:lnTo>
                <a:lnTo>
                  <a:pt x="7047273" y="2807326"/>
                </a:lnTo>
                <a:lnTo>
                  <a:pt x="3603828" y="6155120"/>
                </a:lnTo>
                <a:lnTo>
                  <a:pt x="7047273" y="6155120"/>
                </a:lnTo>
                <a:lnTo>
                  <a:pt x="7047273" y="6160289"/>
                </a:lnTo>
                <a:lnTo>
                  <a:pt x="0" y="6160289"/>
                </a:lnTo>
                <a:close/>
              </a:path>
            </a:pathLst>
          </a:custGeom>
          <a:noFill/>
        </p:spPr>
      </p:pic>
      <p:sp>
        <p:nvSpPr>
          <p:cNvPr id="13" name="Right Triangle 12">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1C89C42-AF83-451A-81EA-472844755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F1D4C2FB-BC53-E8D6-2EA4-A618D5F275A8}"/>
              </a:ext>
            </a:extLst>
          </p:cNvPr>
          <p:cNvSpPr>
            <a:spLocks noGrp="1"/>
          </p:cNvSpPr>
          <p:nvPr>
            <p:ph idx="1"/>
          </p:nvPr>
        </p:nvSpPr>
        <p:spPr>
          <a:xfrm>
            <a:off x="940479" y="1512916"/>
            <a:ext cx="3213296" cy="4156363"/>
          </a:xfrm>
        </p:spPr>
        <p:txBody>
          <a:bodyPr anchor="t">
            <a:normAutofit lnSpcReduction="10000"/>
          </a:bodyPr>
          <a:lstStyle/>
          <a:p>
            <a:endParaRPr lang="en-US" sz="2000" dirty="0"/>
          </a:p>
          <a:p>
            <a:r>
              <a:rPr lang="en-US" b="1" dirty="0">
                <a:latin typeface="Open Sans"/>
                <a:ea typeface="Open Sans"/>
                <a:cs typeface="Open Sans"/>
                <a:sym typeface="Open Sans"/>
              </a:rPr>
              <a:t>By contrast, due to various complications and ethical considerations, studying the inheritance of human traits is more challenging. </a:t>
            </a:r>
            <a:endParaRPr lang="en-US" sz="2100" b="1" dirty="0">
              <a:latin typeface="Open Sans"/>
              <a:ea typeface="Open Sans"/>
              <a:cs typeface="Open Sans"/>
              <a:sym typeface="Open Sans"/>
            </a:endParaRPr>
          </a:p>
        </p:txBody>
      </p:sp>
    </p:spTree>
    <p:extLst>
      <p:ext uri="{BB962C8B-B14F-4D97-AF65-F5344CB8AC3E}">
        <p14:creationId xmlns:p14="http://schemas.microsoft.com/office/powerpoint/2010/main" val="879052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99C8C9-F0DA-2B4A-0D13-6F18C4976D63}"/>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Autosomal Traits</a:t>
            </a:r>
          </a:p>
        </p:txBody>
      </p:sp>
      <p:sp>
        <p:nvSpPr>
          <p:cNvPr id="12" name="Rectangle 1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diagram&#10;&#10;Description automatically generated">
            <a:extLst>
              <a:ext uri="{FF2B5EF4-FFF2-40B4-BE49-F238E27FC236}">
                <a16:creationId xmlns:a16="http://schemas.microsoft.com/office/drawing/2014/main" id="{EAAE8510-5D7C-7C41-0D10-A6A304291F21}"/>
              </a:ext>
            </a:extLst>
          </p:cNvPr>
          <p:cNvPicPr>
            <a:picLocks noChangeAspect="1"/>
          </p:cNvPicPr>
          <p:nvPr/>
        </p:nvPicPr>
        <p:blipFill>
          <a:blip r:embed="rId2"/>
          <a:stretch>
            <a:fillRect/>
          </a:stretch>
        </p:blipFill>
        <p:spPr>
          <a:xfrm>
            <a:off x="545238" y="1619464"/>
            <a:ext cx="7608304" cy="3690027"/>
          </a:xfrm>
          <a:prstGeom prst="rect">
            <a:avLst/>
          </a:prstGeom>
        </p:spPr>
      </p:pic>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856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99C8C9-F0DA-2B4A-0D13-6F18C4976D63}"/>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Autosomal Traits</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tree&#10;&#10;Description automatically generated">
            <a:extLst>
              <a:ext uri="{FF2B5EF4-FFF2-40B4-BE49-F238E27FC236}">
                <a16:creationId xmlns:a16="http://schemas.microsoft.com/office/drawing/2014/main" id="{102A7D2D-E4E8-50BB-4ECA-29C940DB2595}"/>
              </a:ext>
            </a:extLst>
          </p:cNvPr>
          <p:cNvPicPr>
            <a:picLocks noChangeAspect="1"/>
          </p:cNvPicPr>
          <p:nvPr/>
        </p:nvPicPr>
        <p:blipFill>
          <a:blip r:embed="rId2"/>
          <a:stretch>
            <a:fillRect/>
          </a:stretch>
        </p:blipFill>
        <p:spPr>
          <a:xfrm>
            <a:off x="545238" y="1647995"/>
            <a:ext cx="7608304" cy="3632965"/>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6971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99C8C9-F0DA-2B4A-0D13-6F18C4976D63}"/>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Autosomal Traits</a:t>
            </a:r>
          </a:p>
        </p:txBody>
      </p:sp>
      <p:sp>
        <p:nvSpPr>
          <p:cNvPr id="12" name="Rectangle 1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tree&#10;&#10;Description automatically generated">
            <a:extLst>
              <a:ext uri="{FF2B5EF4-FFF2-40B4-BE49-F238E27FC236}">
                <a16:creationId xmlns:a16="http://schemas.microsoft.com/office/drawing/2014/main" id="{0414CBC9-DBB6-786C-05DB-C78A70B542FE}"/>
              </a:ext>
            </a:extLst>
          </p:cNvPr>
          <p:cNvPicPr>
            <a:picLocks noChangeAspect="1"/>
          </p:cNvPicPr>
          <p:nvPr/>
        </p:nvPicPr>
        <p:blipFill>
          <a:blip r:embed="rId2"/>
          <a:stretch>
            <a:fillRect/>
          </a:stretch>
        </p:blipFill>
        <p:spPr>
          <a:xfrm>
            <a:off x="545238" y="1628975"/>
            <a:ext cx="7608304" cy="3671005"/>
          </a:xfrm>
          <a:prstGeom prst="rect">
            <a:avLst/>
          </a:prstGeom>
        </p:spPr>
      </p:pic>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1423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AA1D57-6D7D-537C-0507-53DC11936FDB}"/>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a:t>Autosomal Dominant Inheritance</a:t>
            </a:r>
          </a:p>
        </p:txBody>
      </p:sp>
      <p:sp>
        <p:nvSpPr>
          <p:cNvPr id="12" name="Rectangle 1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curly hair and a microphone&#10;&#10;Description automatically generated">
            <a:extLst>
              <a:ext uri="{FF2B5EF4-FFF2-40B4-BE49-F238E27FC236}">
                <a16:creationId xmlns:a16="http://schemas.microsoft.com/office/drawing/2014/main" id="{2194114C-3711-1B07-F60D-3F42B8385B6D}"/>
              </a:ext>
            </a:extLst>
          </p:cNvPr>
          <p:cNvPicPr>
            <a:picLocks noChangeAspect="1"/>
          </p:cNvPicPr>
          <p:nvPr/>
        </p:nvPicPr>
        <p:blipFill>
          <a:blip r:embed="rId2"/>
          <a:srcRect l="15407" r="14159" b="1"/>
          <a:stretch/>
        </p:blipFill>
        <p:spPr>
          <a:xfrm>
            <a:off x="545238" y="858525"/>
            <a:ext cx="7608304" cy="5211906"/>
          </a:xfrm>
          <a:prstGeom prst="rect">
            <a:avLst/>
          </a:prstGeom>
        </p:spPr>
      </p:pic>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366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AA1D57-6D7D-537C-0507-53DC11936FDB}"/>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Autosomal Recessive Inheritance</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tree&#10;&#10;Description automatically generated">
            <a:extLst>
              <a:ext uri="{FF2B5EF4-FFF2-40B4-BE49-F238E27FC236}">
                <a16:creationId xmlns:a16="http://schemas.microsoft.com/office/drawing/2014/main" id="{BBC82FD6-8194-FD27-3099-76CE08BFF545}"/>
              </a:ext>
            </a:extLst>
          </p:cNvPr>
          <p:cNvPicPr>
            <a:picLocks noChangeAspect="1"/>
          </p:cNvPicPr>
          <p:nvPr/>
        </p:nvPicPr>
        <p:blipFill>
          <a:blip r:embed="rId2"/>
          <a:stretch>
            <a:fillRect/>
          </a:stretch>
        </p:blipFill>
        <p:spPr>
          <a:xfrm>
            <a:off x="545238" y="1619464"/>
            <a:ext cx="7608304" cy="3690027"/>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928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6B3632-31A7-4B9A-9B3B-DAADD1D37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AA1D57-6D7D-537C-0507-53DC11936FDB}"/>
              </a:ext>
            </a:extLst>
          </p:cNvPr>
          <p:cNvSpPr>
            <a:spLocks noGrp="1"/>
          </p:cNvSpPr>
          <p:nvPr>
            <p:ph type="title"/>
          </p:nvPr>
        </p:nvSpPr>
        <p:spPr>
          <a:xfrm>
            <a:off x="8379725" y="640081"/>
            <a:ext cx="3206143" cy="5489009"/>
          </a:xfrm>
        </p:spPr>
        <p:txBody>
          <a:bodyPr vert="horz" lIns="91440" tIns="45720" rIns="91440" bIns="45720" rtlCol="0" anchor="ctr">
            <a:normAutofit/>
          </a:bodyPr>
          <a:lstStyle/>
          <a:p>
            <a:r>
              <a:rPr lang="en-US" sz="5200" kern="1200">
                <a:solidFill>
                  <a:schemeClr val="tx1"/>
                </a:solidFill>
                <a:latin typeface="+mj-lt"/>
                <a:ea typeface="+mj-ea"/>
                <a:cs typeface="+mj-cs"/>
              </a:rPr>
              <a:t>Autosomal Recessive Inheritance</a:t>
            </a:r>
          </a:p>
        </p:txBody>
      </p:sp>
      <p:pic>
        <p:nvPicPr>
          <p:cNvPr id="5" name="Picture 4">
            <a:extLst>
              <a:ext uri="{FF2B5EF4-FFF2-40B4-BE49-F238E27FC236}">
                <a16:creationId xmlns:a16="http://schemas.microsoft.com/office/drawing/2014/main" id="{944EE5B1-0021-AD94-D793-22EC65E678F8}"/>
              </a:ext>
            </a:extLst>
          </p:cNvPr>
          <p:cNvPicPr>
            <a:picLocks noChangeAspect="1"/>
          </p:cNvPicPr>
          <p:nvPr/>
        </p:nvPicPr>
        <p:blipFill>
          <a:blip r:embed="rId2"/>
          <a:stretch>
            <a:fillRect/>
          </a:stretch>
        </p:blipFill>
        <p:spPr>
          <a:xfrm>
            <a:off x="643467" y="1656818"/>
            <a:ext cx="7345825" cy="3544359"/>
          </a:xfrm>
          <a:prstGeom prst="rect">
            <a:avLst/>
          </a:prstGeom>
        </p:spPr>
      </p:pic>
    </p:spTree>
    <p:extLst>
      <p:ext uri="{BB962C8B-B14F-4D97-AF65-F5344CB8AC3E}">
        <p14:creationId xmlns:p14="http://schemas.microsoft.com/office/powerpoint/2010/main" val="142824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AA1D57-6D7D-537C-0507-53DC11936FDB}"/>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Autosomal Recessive Inheritance</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CB28DF5-823B-A5E7-9FC6-0808A819C9C3}"/>
              </a:ext>
            </a:extLst>
          </p:cNvPr>
          <p:cNvPicPr>
            <a:picLocks noChangeAspect="1"/>
          </p:cNvPicPr>
          <p:nvPr/>
        </p:nvPicPr>
        <p:blipFill>
          <a:blip r:embed="rId2"/>
          <a:stretch>
            <a:fillRect/>
          </a:stretch>
        </p:blipFill>
        <p:spPr>
          <a:xfrm>
            <a:off x="545238" y="1647995"/>
            <a:ext cx="7608304" cy="3632965"/>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920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6B3632-31A7-4B9A-9B3B-DAADD1D37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AA1D57-6D7D-537C-0507-53DC11936FDB}"/>
              </a:ext>
            </a:extLst>
          </p:cNvPr>
          <p:cNvSpPr>
            <a:spLocks noGrp="1"/>
          </p:cNvSpPr>
          <p:nvPr>
            <p:ph type="title"/>
          </p:nvPr>
        </p:nvSpPr>
        <p:spPr>
          <a:xfrm>
            <a:off x="8379725" y="640081"/>
            <a:ext cx="3206143" cy="5489009"/>
          </a:xfrm>
        </p:spPr>
        <p:txBody>
          <a:bodyPr vert="horz" lIns="91440" tIns="45720" rIns="91440" bIns="45720" rtlCol="0" anchor="ctr">
            <a:normAutofit/>
          </a:bodyPr>
          <a:lstStyle/>
          <a:p>
            <a:r>
              <a:rPr lang="en-US" sz="5200" kern="1200">
                <a:solidFill>
                  <a:schemeClr val="tx1"/>
                </a:solidFill>
                <a:latin typeface="+mj-lt"/>
                <a:ea typeface="+mj-ea"/>
                <a:cs typeface="+mj-cs"/>
              </a:rPr>
              <a:t>Autosomal Recessive Inheritance</a:t>
            </a:r>
          </a:p>
        </p:txBody>
      </p:sp>
      <p:pic>
        <p:nvPicPr>
          <p:cNvPr id="5" name="Picture 4" descr="A diagram of a tree&#10;&#10;Description automatically generated">
            <a:extLst>
              <a:ext uri="{FF2B5EF4-FFF2-40B4-BE49-F238E27FC236}">
                <a16:creationId xmlns:a16="http://schemas.microsoft.com/office/drawing/2014/main" id="{38F451AD-9A7A-45DA-2000-97A6A5EE1192}"/>
              </a:ext>
            </a:extLst>
          </p:cNvPr>
          <p:cNvPicPr>
            <a:picLocks noChangeAspect="1"/>
          </p:cNvPicPr>
          <p:nvPr/>
        </p:nvPicPr>
        <p:blipFill>
          <a:blip r:embed="rId2"/>
          <a:stretch>
            <a:fillRect/>
          </a:stretch>
        </p:blipFill>
        <p:spPr>
          <a:xfrm>
            <a:off x="643467" y="1620089"/>
            <a:ext cx="7345825" cy="3617818"/>
          </a:xfrm>
          <a:prstGeom prst="rect">
            <a:avLst/>
          </a:prstGeom>
        </p:spPr>
      </p:pic>
    </p:spTree>
    <p:extLst>
      <p:ext uri="{BB962C8B-B14F-4D97-AF65-F5344CB8AC3E}">
        <p14:creationId xmlns:p14="http://schemas.microsoft.com/office/powerpoint/2010/main" val="179415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37C44-FE87-385C-3AB4-2B8D75C710DC}"/>
              </a:ext>
            </a:extLst>
          </p:cNvPr>
          <p:cNvSpPr>
            <a:spLocks noGrp="1"/>
          </p:cNvSpPr>
          <p:nvPr>
            <p:ph type="title"/>
          </p:nvPr>
        </p:nvSpPr>
        <p:spPr/>
        <p:txBody>
          <a:bodyPr/>
          <a:lstStyle/>
          <a:p>
            <a:r>
              <a:rPr lang="en-PH" dirty="0"/>
              <a:t>Autosomal Recessive Inheritance</a:t>
            </a:r>
          </a:p>
        </p:txBody>
      </p:sp>
      <p:pic>
        <p:nvPicPr>
          <p:cNvPr id="5" name="Picture 4">
            <a:extLst>
              <a:ext uri="{FF2B5EF4-FFF2-40B4-BE49-F238E27FC236}">
                <a16:creationId xmlns:a16="http://schemas.microsoft.com/office/drawing/2014/main" id="{DC4BD094-43A8-9D79-B04E-4DED70FFA3B5}"/>
              </a:ext>
            </a:extLst>
          </p:cNvPr>
          <p:cNvPicPr>
            <a:picLocks noChangeAspect="1"/>
          </p:cNvPicPr>
          <p:nvPr/>
        </p:nvPicPr>
        <p:blipFill>
          <a:blip r:embed="rId2"/>
          <a:stretch>
            <a:fillRect/>
          </a:stretch>
        </p:blipFill>
        <p:spPr>
          <a:xfrm>
            <a:off x="994516" y="1505873"/>
            <a:ext cx="9911782" cy="4678796"/>
          </a:xfrm>
          <a:prstGeom prst="rect">
            <a:avLst/>
          </a:prstGeom>
        </p:spPr>
      </p:pic>
    </p:spTree>
    <p:extLst>
      <p:ext uri="{BB962C8B-B14F-4D97-AF65-F5344CB8AC3E}">
        <p14:creationId xmlns:p14="http://schemas.microsoft.com/office/powerpoint/2010/main" val="25440275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8F6D9-D1BB-1090-2250-248EEA801D21}"/>
              </a:ext>
            </a:extLst>
          </p:cNvPr>
          <p:cNvSpPr>
            <a:spLocks noGrp="1"/>
          </p:cNvSpPr>
          <p:nvPr>
            <p:ph type="title"/>
          </p:nvPr>
        </p:nvSpPr>
        <p:spPr/>
        <p:txBody>
          <a:bodyPr/>
          <a:lstStyle/>
          <a:p>
            <a:r>
              <a:rPr lang="en-PH" dirty="0"/>
              <a:t>Autosomal Recessive Inheritance</a:t>
            </a:r>
          </a:p>
        </p:txBody>
      </p:sp>
      <p:pic>
        <p:nvPicPr>
          <p:cNvPr id="5" name="Picture 4">
            <a:extLst>
              <a:ext uri="{FF2B5EF4-FFF2-40B4-BE49-F238E27FC236}">
                <a16:creationId xmlns:a16="http://schemas.microsoft.com/office/drawing/2014/main" id="{FFCF8E18-A0B6-6374-D1AF-94444F1E961E}"/>
              </a:ext>
            </a:extLst>
          </p:cNvPr>
          <p:cNvPicPr>
            <a:picLocks noChangeAspect="1"/>
          </p:cNvPicPr>
          <p:nvPr/>
        </p:nvPicPr>
        <p:blipFill>
          <a:blip r:embed="rId2"/>
          <a:stretch>
            <a:fillRect/>
          </a:stretch>
        </p:blipFill>
        <p:spPr>
          <a:xfrm>
            <a:off x="838200" y="1690688"/>
            <a:ext cx="9984971" cy="4541926"/>
          </a:xfrm>
          <a:prstGeom prst="rect">
            <a:avLst/>
          </a:prstGeom>
        </p:spPr>
      </p:pic>
    </p:spTree>
    <p:extLst>
      <p:ext uri="{BB962C8B-B14F-4D97-AF65-F5344CB8AC3E}">
        <p14:creationId xmlns:p14="http://schemas.microsoft.com/office/powerpoint/2010/main" val="4288606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EB704-EE78-7ACB-2261-AB3F6F1DC91B}"/>
              </a:ext>
            </a:extLst>
          </p:cNvPr>
          <p:cNvSpPr>
            <a:spLocks noGrp="1"/>
          </p:cNvSpPr>
          <p:nvPr>
            <p:ph type="title"/>
          </p:nvPr>
        </p:nvSpPr>
        <p:spPr/>
        <p:txBody>
          <a:bodyPr>
            <a:normAutofit/>
          </a:bodyPr>
          <a:lstStyle/>
          <a:p>
            <a:r>
              <a:rPr lang="en-PH" sz="4800" dirty="0"/>
              <a:t>Objectives:</a:t>
            </a:r>
          </a:p>
        </p:txBody>
      </p:sp>
      <p:sp>
        <p:nvSpPr>
          <p:cNvPr id="3" name="Content Placeholder 2">
            <a:extLst>
              <a:ext uri="{FF2B5EF4-FFF2-40B4-BE49-F238E27FC236}">
                <a16:creationId xmlns:a16="http://schemas.microsoft.com/office/drawing/2014/main" id="{B63B3268-F618-849E-45D0-67A272E9769C}"/>
              </a:ext>
            </a:extLst>
          </p:cNvPr>
          <p:cNvSpPr>
            <a:spLocks noGrp="1"/>
          </p:cNvSpPr>
          <p:nvPr>
            <p:ph idx="1"/>
          </p:nvPr>
        </p:nvSpPr>
        <p:spPr>
          <a:xfrm>
            <a:off x="838200" y="1942003"/>
            <a:ext cx="10515600" cy="4351338"/>
          </a:xfrm>
        </p:spPr>
        <p:txBody>
          <a:bodyPr/>
          <a:lstStyle/>
          <a:p>
            <a:pPr marL="457200" lvl="0" indent="-400050" algn="l" rtl="0">
              <a:spcBef>
                <a:spcPts val="0"/>
              </a:spcBef>
              <a:spcAft>
                <a:spcPts val="0"/>
              </a:spcAft>
              <a:buClr>
                <a:schemeClr val="dk1"/>
              </a:buClr>
              <a:buSzPts val="2700"/>
              <a:buFont typeface="Open Sans"/>
              <a:buChar char="●"/>
            </a:pPr>
            <a:r>
              <a:rPr lang="en-US" sz="3600" dirty="0">
                <a:solidFill>
                  <a:schemeClr val="dk1"/>
                </a:solidFill>
                <a:latin typeface="Open Sans"/>
                <a:ea typeface="Open Sans"/>
                <a:cs typeface="Open Sans"/>
                <a:sym typeface="Open Sans"/>
              </a:rPr>
              <a:t>Understand the importance of pedigrees in studying inheritance in humans.</a:t>
            </a:r>
          </a:p>
          <a:p>
            <a:pPr marL="457200" marR="219075" lvl="0" indent="0" algn="l" rtl="0">
              <a:lnSpc>
                <a:spcPct val="140000"/>
              </a:lnSpc>
              <a:spcBef>
                <a:spcPts val="0"/>
              </a:spcBef>
              <a:spcAft>
                <a:spcPts val="0"/>
              </a:spcAft>
              <a:buNone/>
            </a:pPr>
            <a:endParaRPr lang="en-US" sz="3600" dirty="0">
              <a:solidFill>
                <a:schemeClr val="dk1"/>
              </a:solidFill>
              <a:latin typeface="Open Sans"/>
              <a:ea typeface="Open Sans"/>
              <a:cs typeface="Open Sans"/>
              <a:sym typeface="Open Sans"/>
            </a:endParaRPr>
          </a:p>
          <a:p>
            <a:pPr marL="457200" lvl="0" indent="-400050" algn="l" rtl="0">
              <a:lnSpc>
                <a:spcPct val="115000"/>
              </a:lnSpc>
              <a:spcBef>
                <a:spcPts val="0"/>
              </a:spcBef>
              <a:spcAft>
                <a:spcPts val="0"/>
              </a:spcAft>
              <a:buClr>
                <a:schemeClr val="dk1"/>
              </a:buClr>
              <a:buSzPts val="2700"/>
              <a:buFont typeface="Open Sans"/>
              <a:buChar char="●"/>
            </a:pPr>
            <a:r>
              <a:rPr lang="en-US" sz="3600" dirty="0">
                <a:solidFill>
                  <a:schemeClr val="dk1"/>
                </a:solidFill>
                <a:latin typeface="Open Sans"/>
                <a:ea typeface="Open Sans"/>
                <a:cs typeface="Open Sans"/>
                <a:sym typeface="Open Sans"/>
              </a:rPr>
              <a:t>Construct and analyze pedigrees involving different genetic conditions in humans. </a:t>
            </a:r>
          </a:p>
          <a:p>
            <a:pPr marL="0" indent="0">
              <a:buNone/>
            </a:pPr>
            <a:endParaRPr lang="en-PH" dirty="0"/>
          </a:p>
        </p:txBody>
      </p:sp>
    </p:spTree>
    <p:extLst>
      <p:ext uri="{BB962C8B-B14F-4D97-AF65-F5344CB8AC3E}">
        <p14:creationId xmlns:p14="http://schemas.microsoft.com/office/powerpoint/2010/main" val="16241137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9FC9C-3EF2-66B5-160C-0C3F7907C574}"/>
              </a:ext>
            </a:extLst>
          </p:cNvPr>
          <p:cNvSpPr>
            <a:spLocks noGrp="1"/>
          </p:cNvSpPr>
          <p:nvPr>
            <p:ph type="title"/>
          </p:nvPr>
        </p:nvSpPr>
        <p:spPr>
          <a:xfrm>
            <a:off x="1081232" y="2002631"/>
            <a:ext cx="10515600" cy="2852737"/>
          </a:xfrm>
        </p:spPr>
        <p:txBody>
          <a:bodyPr>
            <a:noAutofit/>
          </a:bodyPr>
          <a:lstStyle/>
          <a:p>
            <a:r>
              <a:rPr lang="en-US" sz="5400" dirty="0"/>
              <a:t>How does consanguineous mating become disadvantageous to the members of the couple involved? </a:t>
            </a:r>
            <a:br>
              <a:rPr lang="en-US" sz="5400" dirty="0"/>
            </a:br>
            <a:endParaRPr lang="en-PH" sz="5400" dirty="0"/>
          </a:p>
        </p:txBody>
      </p:sp>
    </p:spTree>
    <p:extLst>
      <p:ext uri="{BB962C8B-B14F-4D97-AF65-F5344CB8AC3E}">
        <p14:creationId xmlns:p14="http://schemas.microsoft.com/office/powerpoint/2010/main" val="2290232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CE98-2CB0-7EE2-1D05-22893B02FF99}"/>
              </a:ext>
            </a:extLst>
          </p:cNvPr>
          <p:cNvSpPr>
            <a:spLocks noGrp="1"/>
          </p:cNvSpPr>
          <p:nvPr>
            <p:ph type="title"/>
          </p:nvPr>
        </p:nvSpPr>
        <p:spPr>
          <a:xfrm>
            <a:off x="838200" y="1214264"/>
            <a:ext cx="10515600" cy="4429471"/>
          </a:xfrm>
        </p:spPr>
        <p:txBody>
          <a:bodyPr>
            <a:normAutofit fontScale="90000"/>
          </a:bodyPr>
          <a:lstStyle/>
          <a:p>
            <a:r>
              <a:rPr lang="en-US" dirty="0"/>
              <a:t>When analyzing pedigrees, and you are asked to provide the genotypes of the individuals, there may be cases when you can leave the second allele blank.</a:t>
            </a:r>
            <a:br>
              <a:rPr lang="en-US" dirty="0"/>
            </a:br>
            <a:endParaRPr lang="en-PH" dirty="0"/>
          </a:p>
        </p:txBody>
      </p:sp>
    </p:spTree>
    <p:extLst>
      <p:ext uri="{BB962C8B-B14F-4D97-AF65-F5344CB8AC3E}">
        <p14:creationId xmlns:p14="http://schemas.microsoft.com/office/powerpoint/2010/main" val="2224692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CBD07F-2DE3-4BAF-73AB-4C04CD0E5EC2}"/>
              </a:ext>
            </a:extLst>
          </p:cNvPr>
          <p:cNvSpPr>
            <a:spLocks noGrp="1"/>
          </p:cNvSpPr>
          <p:nvPr>
            <p:ph type="title"/>
          </p:nvPr>
        </p:nvSpPr>
        <p:spPr>
          <a:xfrm>
            <a:off x="838200" y="698270"/>
            <a:ext cx="10515600" cy="4994736"/>
          </a:xfrm>
        </p:spPr>
        <p:txBody>
          <a:bodyPr>
            <a:noAutofit/>
          </a:bodyPr>
          <a:lstStyle/>
          <a:p>
            <a:r>
              <a:rPr lang="en-US" sz="4000" dirty="0">
                <a:solidFill>
                  <a:srgbClr val="172D7B"/>
                </a:solidFill>
                <a:latin typeface="Open Sans"/>
                <a:ea typeface="Open Sans"/>
                <a:cs typeface="Open Sans"/>
                <a:sym typeface="Open Sans"/>
              </a:rPr>
              <a:t>For example, an individual has a dominant phenotype, A__. </a:t>
            </a:r>
            <a:br>
              <a:rPr lang="en-US" sz="4000" dirty="0">
                <a:solidFill>
                  <a:srgbClr val="172D7B"/>
                </a:solidFill>
                <a:latin typeface="Open Sans"/>
                <a:ea typeface="Open Sans"/>
                <a:cs typeface="Open Sans"/>
                <a:sym typeface="Open Sans"/>
              </a:rPr>
            </a:br>
            <a:r>
              <a:rPr lang="en-US" sz="4000" dirty="0">
                <a:solidFill>
                  <a:srgbClr val="172D7B"/>
                </a:solidFill>
                <a:latin typeface="Open Sans"/>
                <a:ea typeface="Open Sans"/>
                <a:cs typeface="Open Sans"/>
                <a:sym typeface="Open Sans"/>
              </a:rPr>
              <a:t>However, due to insufficient information, one cannot determine whether the second allele is dominant or recessive. Thus, you may leave it as it is.  </a:t>
            </a:r>
            <a:br>
              <a:rPr lang="en-US" sz="4000" dirty="0">
                <a:solidFill>
                  <a:srgbClr val="172D7B"/>
                </a:solidFill>
                <a:latin typeface="Open Sans Light"/>
                <a:ea typeface="Open Sans Light"/>
                <a:cs typeface="Open Sans Light"/>
                <a:sym typeface="Open Sans Light"/>
              </a:rPr>
            </a:br>
            <a:endParaRPr lang="en-PH" sz="4000" dirty="0"/>
          </a:p>
        </p:txBody>
      </p:sp>
    </p:spTree>
    <p:extLst>
      <p:ext uri="{BB962C8B-B14F-4D97-AF65-F5344CB8AC3E}">
        <p14:creationId xmlns:p14="http://schemas.microsoft.com/office/powerpoint/2010/main" val="40223624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A6208C-D2C4-E95C-4CE5-BFB4EF9A7B77}"/>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Example:</a:t>
            </a:r>
          </a:p>
        </p:txBody>
      </p:sp>
      <p:pic>
        <p:nvPicPr>
          <p:cNvPr id="5" name="Picture 4" descr="A diagram of a person with text&#10;&#10;Description automatically generated">
            <a:extLst>
              <a:ext uri="{FF2B5EF4-FFF2-40B4-BE49-F238E27FC236}">
                <a16:creationId xmlns:a16="http://schemas.microsoft.com/office/drawing/2014/main" id="{6FDF77AD-626F-5DBE-211B-904216BEB7DC}"/>
              </a:ext>
            </a:extLst>
          </p:cNvPr>
          <p:cNvPicPr>
            <a:picLocks noChangeAspect="1"/>
          </p:cNvPicPr>
          <p:nvPr/>
        </p:nvPicPr>
        <p:blipFill>
          <a:blip r:embed="rId2"/>
          <a:stretch>
            <a:fillRect/>
          </a:stretch>
        </p:blipFill>
        <p:spPr>
          <a:xfrm>
            <a:off x="1458742" y="1845426"/>
            <a:ext cx="9271462" cy="4450303"/>
          </a:xfrm>
          <a:prstGeom prst="rect">
            <a:avLst/>
          </a:prstGeom>
        </p:spPr>
      </p:pic>
    </p:spTree>
    <p:extLst>
      <p:ext uri="{BB962C8B-B14F-4D97-AF65-F5344CB8AC3E}">
        <p14:creationId xmlns:p14="http://schemas.microsoft.com/office/powerpoint/2010/main" val="2162608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A6208C-D2C4-E95C-4CE5-BFB4EF9A7B77}"/>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Example:</a:t>
            </a:r>
          </a:p>
        </p:txBody>
      </p:sp>
      <p:pic>
        <p:nvPicPr>
          <p:cNvPr id="4" name="Picture 3">
            <a:extLst>
              <a:ext uri="{FF2B5EF4-FFF2-40B4-BE49-F238E27FC236}">
                <a16:creationId xmlns:a16="http://schemas.microsoft.com/office/drawing/2014/main" id="{FEF45D4B-7BF0-C960-812C-D3B4604C750A}"/>
              </a:ext>
            </a:extLst>
          </p:cNvPr>
          <p:cNvPicPr>
            <a:picLocks noChangeAspect="1"/>
          </p:cNvPicPr>
          <p:nvPr/>
        </p:nvPicPr>
        <p:blipFill>
          <a:blip r:embed="rId2"/>
          <a:stretch>
            <a:fillRect/>
          </a:stretch>
        </p:blipFill>
        <p:spPr>
          <a:xfrm>
            <a:off x="1940120" y="2354239"/>
            <a:ext cx="8311760" cy="3948085"/>
          </a:xfrm>
          <a:prstGeom prst="rect">
            <a:avLst/>
          </a:prstGeom>
        </p:spPr>
      </p:pic>
    </p:spTree>
    <p:extLst>
      <p:ext uri="{BB962C8B-B14F-4D97-AF65-F5344CB8AC3E}">
        <p14:creationId xmlns:p14="http://schemas.microsoft.com/office/powerpoint/2010/main" val="4622046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F93D8A-9B00-6E8F-6955-CFD2387ECC2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Example:</a:t>
            </a:r>
          </a:p>
        </p:txBody>
      </p:sp>
      <p:pic>
        <p:nvPicPr>
          <p:cNvPr id="7" name="Picture 6" descr="A diagram of a family tree&#10;&#10;Description automatically generated with medium confidence">
            <a:extLst>
              <a:ext uri="{FF2B5EF4-FFF2-40B4-BE49-F238E27FC236}">
                <a16:creationId xmlns:a16="http://schemas.microsoft.com/office/drawing/2014/main" id="{C776713E-5E92-CA1B-1921-E812A7B1E130}"/>
              </a:ext>
            </a:extLst>
          </p:cNvPr>
          <p:cNvPicPr>
            <a:picLocks noChangeAspect="1"/>
          </p:cNvPicPr>
          <p:nvPr/>
        </p:nvPicPr>
        <p:blipFill>
          <a:blip r:embed="rId2"/>
          <a:stretch>
            <a:fillRect/>
          </a:stretch>
        </p:blipFill>
        <p:spPr>
          <a:xfrm>
            <a:off x="1409943" y="1845426"/>
            <a:ext cx="9369061" cy="4450303"/>
          </a:xfrm>
          <a:prstGeom prst="rect">
            <a:avLst/>
          </a:prstGeom>
        </p:spPr>
      </p:pic>
    </p:spTree>
    <p:extLst>
      <p:ext uri="{BB962C8B-B14F-4D97-AF65-F5344CB8AC3E}">
        <p14:creationId xmlns:p14="http://schemas.microsoft.com/office/powerpoint/2010/main" val="3216016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E9AE-EC86-4A32-AE55-A470C01DBB3C}"/>
              </a:ext>
            </a:extLst>
          </p:cNvPr>
          <p:cNvSpPr>
            <a:spLocks noGrp="1"/>
          </p:cNvSpPr>
          <p:nvPr>
            <p:ph type="title"/>
          </p:nvPr>
        </p:nvSpPr>
        <p:spPr/>
        <p:txBody>
          <a:bodyPr/>
          <a:lstStyle/>
          <a:p>
            <a:r>
              <a:rPr lang="en-PH" dirty="0"/>
              <a:t>Example:</a:t>
            </a:r>
          </a:p>
        </p:txBody>
      </p:sp>
      <p:sp>
        <p:nvSpPr>
          <p:cNvPr id="3" name="Content Placeholder 2">
            <a:extLst>
              <a:ext uri="{FF2B5EF4-FFF2-40B4-BE49-F238E27FC236}">
                <a16:creationId xmlns:a16="http://schemas.microsoft.com/office/drawing/2014/main" id="{A102A1EF-01B0-971B-C752-0953C70F9AA1}"/>
              </a:ext>
            </a:extLst>
          </p:cNvPr>
          <p:cNvSpPr>
            <a:spLocks noGrp="1"/>
          </p:cNvSpPr>
          <p:nvPr>
            <p:ph idx="1"/>
          </p:nvPr>
        </p:nvSpPr>
        <p:spPr/>
        <p:txBody>
          <a:bodyPr/>
          <a:lstStyle/>
          <a:p>
            <a:pPr algn="just"/>
            <a:r>
              <a:rPr lang="en-US" sz="2800" b="1" dirty="0">
                <a:solidFill>
                  <a:schemeClr val="dk1"/>
                </a:solidFill>
                <a:latin typeface="Open Sans"/>
                <a:ea typeface="Open Sans"/>
                <a:cs typeface="Open Sans"/>
                <a:sym typeface="Open Sans"/>
              </a:rPr>
              <a:t>Agnes and </a:t>
            </a:r>
            <a:r>
              <a:rPr lang="en-US" sz="2800" b="1" dirty="0" err="1">
                <a:solidFill>
                  <a:schemeClr val="dk1"/>
                </a:solidFill>
                <a:latin typeface="Open Sans"/>
                <a:ea typeface="Open Sans"/>
                <a:cs typeface="Open Sans"/>
                <a:sym typeface="Open Sans"/>
              </a:rPr>
              <a:t>Jerwin</a:t>
            </a:r>
            <a:r>
              <a:rPr lang="en-US" sz="2800" b="1" dirty="0">
                <a:solidFill>
                  <a:schemeClr val="dk1"/>
                </a:solidFill>
                <a:latin typeface="Open Sans"/>
                <a:ea typeface="Open Sans"/>
                <a:cs typeface="Open Sans"/>
                <a:sym typeface="Open Sans"/>
              </a:rPr>
              <a:t> married. Their first child is a girl named Dorothy. She has two brothers named Mark and Raymond, respectively. Mark and Raymond have a genetic condition that causes them to have dark urine, which neither of their parents has. Later, Dorothy married Michael, who is unaffected, and they had three children. The first two children, a boy, and a girl, respectively, are normal. However, their third child, who is a boy, has the genetic condition that Mark and Raymond have. </a:t>
            </a:r>
            <a:endParaRPr lang="en-US" sz="2800" b="1" dirty="0">
              <a:latin typeface="Montserrat"/>
              <a:ea typeface="Montserrat"/>
              <a:cs typeface="Montserrat"/>
              <a:sym typeface="Montserrat"/>
            </a:endParaRPr>
          </a:p>
          <a:p>
            <a:endParaRPr lang="en-PH" dirty="0"/>
          </a:p>
        </p:txBody>
      </p:sp>
    </p:spTree>
    <p:extLst>
      <p:ext uri="{BB962C8B-B14F-4D97-AF65-F5344CB8AC3E}">
        <p14:creationId xmlns:p14="http://schemas.microsoft.com/office/powerpoint/2010/main" val="14257840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97F47C-9726-BF49-0C48-1FC881C2478F}"/>
              </a:ext>
            </a:extLst>
          </p:cNvPr>
          <p:cNvSpPr>
            <a:spLocks noGrp="1"/>
          </p:cNvSpPr>
          <p:nvPr>
            <p:ph idx="1"/>
          </p:nvPr>
        </p:nvSpPr>
        <p:spPr/>
        <p:txBody>
          <a:bodyPr/>
          <a:lstStyle/>
          <a:p>
            <a:pPr marL="0" indent="0" algn="just">
              <a:buNone/>
            </a:pPr>
            <a:r>
              <a:rPr lang="en-US" sz="2800" b="1" dirty="0">
                <a:solidFill>
                  <a:schemeClr val="dk1"/>
                </a:solidFill>
                <a:latin typeface="Open Sans"/>
                <a:ea typeface="Open Sans"/>
                <a:cs typeface="Open Sans"/>
                <a:sym typeface="Open Sans"/>
              </a:rPr>
              <a:t>Furthermore, Raymond married Melissa, who is unaffected. They have three children, the first two being boys, and the third one is a girl, all of whom are affected. Construct a pedigree for this family and determine the mode of inheritance of the genetic condition. </a:t>
            </a:r>
            <a:endParaRPr lang="en-US" sz="2800" b="1" dirty="0">
              <a:latin typeface="Montserrat"/>
              <a:ea typeface="Montserrat"/>
              <a:cs typeface="Montserrat"/>
              <a:sym typeface="Montserrat"/>
            </a:endParaRPr>
          </a:p>
          <a:p>
            <a:endParaRPr lang="en-PH" dirty="0"/>
          </a:p>
        </p:txBody>
      </p:sp>
    </p:spTree>
    <p:extLst>
      <p:ext uri="{BB962C8B-B14F-4D97-AF65-F5344CB8AC3E}">
        <p14:creationId xmlns:p14="http://schemas.microsoft.com/office/powerpoint/2010/main" val="14013597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family tree&#10;&#10;Description automatically generated">
            <a:extLst>
              <a:ext uri="{FF2B5EF4-FFF2-40B4-BE49-F238E27FC236}">
                <a16:creationId xmlns:a16="http://schemas.microsoft.com/office/drawing/2014/main" id="{C0CE861E-E3A9-3E9B-07C0-6E38E7FEB8CC}"/>
              </a:ext>
            </a:extLst>
          </p:cNvPr>
          <p:cNvPicPr>
            <a:picLocks noChangeAspect="1"/>
          </p:cNvPicPr>
          <p:nvPr/>
        </p:nvPicPr>
        <p:blipFill>
          <a:blip r:embed="rId2"/>
          <a:stretch>
            <a:fillRect/>
          </a:stretch>
        </p:blipFill>
        <p:spPr>
          <a:xfrm>
            <a:off x="457200" y="736473"/>
            <a:ext cx="11277600" cy="5385053"/>
          </a:xfrm>
          <a:prstGeom prst="rect">
            <a:avLst/>
          </a:prstGeom>
        </p:spPr>
      </p:pic>
    </p:spTree>
    <p:extLst>
      <p:ext uri="{BB962C8B-B14F-4D97-AF65-F5344CB8AC3E}">
        <p14:creationId xmlns:p14="http://schemas.microsoft.com/office/powerpoint/2010/main" val="6298091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DB9B-D47F-04D2-FB11-C7DD812CD86B}"/>
              </a:ext>
            </a:extLst>
          </p:cNvPr>
          <p:cNvSpPr>
            <a:spLocks noGrp="1"/>
          </p:cNvSpPr>
          <p:nvPr>
            <p:ph type="title"/>
          </p:nvPr>
        </p:nvSpPr>
        <p:spPr/>
        <p:txBody>
          <a:bodyPr/>
          <a:lstStyle/>
          <a:p>
            <a:r>
              <a:rPr lang="en-PH" dirty="0"/>
              <a:t>Assignment</a:t>
            </a:r>
          </a:p>
        </p:txBody>
      </p:sp>
      <p:sp>
        <p:nvSpPr>
          <p:cNvPr id="3" name="Content Placeholder 2">
            <a:extLst>
              <a:ext uri="{FF2B5EF4-FFF2-40B4-BE49-F238E27FC236}">
                <a16:creationId xmlns:a16="http://schemas.microsoft.com/office/drawing/2014/main" id="{7E5D8550-6275-7DA9-0616-E555CDE9B211}"/>
              </a:ext>
            </a:extLst>
          </p:cNvPr>
          <p:cNvSpPr>
            <a:spLocks noGrp="1"/>
          </p:cNvSpPr>
          <p:nvPr>
            <p:ph idx="1"/>
          </p:nvPr>
        </p:nvSpPr>
        <p:spPr/>
        <p:txBody>
          <a:bodyPr>
            <a:normAutofit fontScale="92500"/>
          </a:bodyPr>
          <a:lstStyle/>
          <a:p>
            <a:pPr marL="0" indent="0" algn="just">
              <a:buNone/>
            </a:pPr>
            <a:r>
              <a:rPr lang="en-US" sz="3200" b="1" dirty="0">
                <a:latin typeface="Open Sans"/>
                <a:ea typeface="Open Sans"/>
                <a:cs typeface="Open Sans"/>
                <a:sym typeface="Open Sans"/>
              </a:rPr>
              <a:t>Jane married Paul, who has a certain genetic condition that runs in his family. They had three children. Their first child, a boy named Marco, does not have the condition. However, their second and third children, Rica and Angela, both have the condition. Later, Angela married Dexter. They have five children, the first child being a girl named </a:t>
            </a:r>
            <a:r>
              <a:rPr lang="en-US" sz="3200" b="1" dirty="0" err="1">
                <a:latin typeface="Open Sans"/>
                <a:ea typeface="Open Sans"/>
                <a:cs typeface="Open Sans"/>
                <a:sym typeface="Open Sans"/>
              </a:rPr>
              <a:t>Roxi</a:t>
            </a:r>
            <a:r>
              <a:rPr lang="en-US" sz="3200" b="1" dirty="0">
                <a:latin typeface="Open Sans"/>
                <a:ea typeface="Open Sans"/>
                <a:cs typeface="Open Sans"/>
                <a:sym typeface="Open Sans"/>
              </a:rPr>
              <a:t>. The rest are boys, the last two being affected by the condition. Construct a pedigree of their family and analyze the mode of inheritance of the trait. </a:t>
            </a:r>
          </a:p>
          <a:p>
            <a:pPr algn="just"/>
            <a:endParaRPr lang="en-US" sz="3200" b="1" dirty="0">
              <a:latin typeface="Open Sans"/>
              <a:ea typeface="Open Sans"/>
              <a:cs typeface="Open Sans"/>
              <a:sym typeface="Open Sans"/>
            </a:endParaRPr>
          </a:p>
          <a:p>
            <a:endParaRPr lang="en-PH" dirty="0"/>
          </a:p>
        </p:txBody>
      </p:sp>
    </p:spTree>
    <p:extLst>
      <p:ext uri="{BB962C8B-B14F-4D97-AF65-F5344CB8AC3E}">
        <p14:creationId xmlns:p14="http://schemas.microsoft.com/office/powerpoint/2010/main" val="850525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08C7-BA71-DE35-22FE-B188DD4D14E3}"/>
              </a:ext>
            </a:extLst>
          </p:cNvPr>
          <p:cNvSpPr>
            <a:spLocks noGrp="1"/>
          </p:cNvSpPr>
          <p:nvPr>
            <p:ph type="title"/>
          </p:nvPr>
        </p:nvSpPr>
        <p:spPr>
          <a:xfrm>
            <a:off x="838200" y="5586257"/>
            <a:ext cx="6926703" cy="804161"/>
          </a:xfrm>
        </p:spPr>
        <p:txBody>
          <a:bodyPr vert="horz" lIns="91440" tIns="45720" rIns="91440" bIns="45720" rtlCol="0" anchor="ctr">
            <a:normAutofit/>
          </a:bodyPr>
          <a:lstStyle/>
          <a:p>
            <a:r>
              <a:rPr lang="en-US" sz="3200"/>
              <a:t>Studying Inheritance in Peas</a:t>
            </a:r>
          </a:p>
        </p:txBody>
      </p:sp>
      <p:pic>
        <p:nvPicPr>
          <p:cNvPr id="5" name="Content Placeholder 4" descr="A group of colorful squares&#10;&#10;Description automatically generated with medium confidence">
            <a:extLst>
              <a:ext uri="{FF2B5EF4-FFF2-40B4-BE49-F238E27FC236}">
                <a16:creationId xmlns:a16="http://schemas.microsoft.com/office/drawing/2014/main" id="{09018827-F0C5-EF3B-155A-11C01FBC3138}"/>
              </a:ext>
            </a:extLst>
          </p:cNvPr>
          <p:cNvPicPr>
            <a:picLocks noGrp="1" noChangeAspect="1"/>
          </p:cNvPicPr>
          <p:nvPr>
            <p:ph idx="1"/>
          </p:nvPr>
        </p:nvPicPr>
        <p:blipFill>
          <a:blip r:embed="rId2"/>
          <a:srcRect t="4211" b="3648"/>
          <a:stretch/>
        </p:blipFill>
        <p:spPr>
          <a:xfrm>
            <a:off x="20" y="10"/>
            <a:ext cx="12191980" cy="5279933"/>
          </a:xfrm>
          <a:prstGeom prst="rect">
            <a:avLst/>
          </a:prstGeom>
        </p:spPr>
      </p:pic>
      <p:grpSp>
        <p:nvGrpSpPr>
          <p:cNvPr id="10" name="Group 9">
            <a:extLst>
              <a:ext uri="{FF2B5EF4-FFF2-40B4-BE49-F238E27FC236}">
                <a16:creationId xmlns:a16="http://schemas.microsoft.com/office/drawing/2014/main" id="{0E76F6F3-F5F0-B26D-1B63-73AD0299B7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5193518"/>
            <a:ext cx="12207200" cy="123363"/>
            <a:chOff x="-5025" y="6737718"/>
            <a:chExt cx="12207200" cy="123363"/>
          </a:xfrm>
        </p:grpSpPr>
        <p:sp>
          <p:nvSpPr>
            <p:cNvPr id="11" name="Rectangle 10">
              <a:extLst>
                <a:ext uri="{FF2B5EF4-FFF2-40B4-BE49-F238E27FC236}">
                  <a16:creationId xmlns:a16="http://schemas.microsoft.com/office/drawing/2014/main" id="{ABC84BA2-BCC1-89D4-5592-8B2364E6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C4FA24-7C12-A16B-31C2-89175017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44106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process&#10;&#10;Description automatically generated with medium confidence">
            <a:extLst>
              <a:ext uri="{FF2B5EF4-FFF2-40B4-BE49-F238E27FC236}">
                <a16:creationId xmlns:a16="http://schemas.microsoft.com/office/drawing/2014/main" id="{DBD91C1E-980D-5D9C-D873-243C21EB6D12}"/>
              </a:ext>
            </a:extLst>
          </p:cNvPr>
          <p:cNvPicPr>
            <a:picLocks noChangeAspect="1"/>
          </p:cNvPicPr>
          <p:nvPr/>
        </p:nvPicPr>
        <p:blipFill>
          <a:blip r:embed="rId2"/>
          <a:srcRect b="510"/>
          <a:stretch/>
        </p:blipFill>
        <p:spPr>
          <a:xfrm>
            <a:off x="838200" y="754148"/>
            <a:ext cx="10515600" cy="4995575"/>
          </a:xfrm>
          <a:prstGeom prst="rect">
            <a:avLst/>
          </a:prstGeom>
        </p:spPr>
      </p:pic>
      <p:cxnSp>
        <p:nvCxnSpPr>
          <p:cNvPr id="14" name="Straight Connector 13">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9170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66C9F-5860-DE6D-E369-A897BEAC2DC6}"/>
              </a:ext>
            </a:extLst>
          </p:cNvPr>
          <p:cNvSpPr>
            <a:spLocks noGrp="1"/>
          </p:cNvSpPr>
          <p:nvPr>
            <p:ph type="title"/>
          </p:nvPr>
        </p:nvSpPr>
        <p:spPr/>
        <p:txBody>
          <a:bodyPr/>
          <a:lstStyle/>
          <a:p>
            <a:r>
              <a:rPr lang="en-PH" dirty="0"/>
              <a:t>References</a:t>
            </a:r>
          </a:p>
        </p:txBody>
      </p:sp>
      <p:sp>
        <p:nvSpPr>
          <p:cNvPr id="3" name="Content Placeholder 2">
            <a:extLst>
              <a:ext uri="{FF2B5EF4-FFF2-40B4-BE49-F238E27FC236}">
                <a16:creationId xmlns:a16="http://schemas.microsoft.com/office/drawing/2014/main" id="{05C5A9CA-0DF7-F344-F42F-F00BF4B08740}"/>
              </a:ext>
            </a:extLst>
          </p:cNvPr>
          <p:cNvSpPr>
            <a:spLocks noGrp="1"/>
          </p:cNvSpPr>
          <p:nvPr>
            <p:ph idx="1"/>
          </p:nvPr>
        </p:nvSpPr>
        <p:spPr/>
        <p:txBody>
          <a:bodyPr>
            <a:normAutofit fontScale="92500" lnSpcReduction="10000"/>
          </a:bodyPr>
          <a:lstStyle/>
          <a:p>
            <a:pPr marL="457200" lvl="0" indent="-457200" algn="l" rtl="0">
              <a:lnSpc>
                <a:spcPct val="140000"/>
              </a:lnSpc>
              <a:spcBef>
                <a:spcPts val="0"/>
              </a:spcBef>
              <a:spcAft>
                <a:spcPts val="0"/>
              </a:spcAft>
              <a:buClr>
                <a:schemeClr val="dk1"/>
              </a:buClr>
              <a:buSzPts val="1100"/>
              <a:buFont typeface="Arial"/>
              <a:buNone/>
            </a:pPr>
            <a:r>
              <a:rPr lang="en-PH" sz="2000" dirty="0">
                <a:latin typeface="Open Sans"/>
                <a:ea typeface="Open Sans"/>
                <a:cs typeface="Open Sans"/>
                <a:sym typeface="Open Sans"/>
              </a:rPr>
              <a:t>Brooker, J. </a:t>
            </a:r>
            <a:r>
              <a:rPr lang="en-PH" sz="2000" i="1" dirty="0">
                <a:latin typeface="Open Sans"/>
                <a:ea typeface="Open Sans"/>
                <a:cs typeface="Open Sans"/>
                <a:sym typeface="Open Sans"/>
              </a:rPr>
              <a:t>Concepts of Genetics (1st ed.)</a:t>
            </a:r>
            <a:r>
              <a:rPr lang="en-PH" sz="2000" dirty="0">
                <a:latin typeface="Open Sans"/>
                <a:ea typeface="Open Sans"/>
                <a:cs typeface="Open Sans"/>
                <a:sym typeface="Open Sans"/>
              </a:rPr>
              <a:t>. New York, USA: McGraw-Hill Companies Inc., 2012.</a:t>
            </a:r>
          </a:p>
          <a:p>
            <a:pPr marL="0" lvl="0" indent="0" algn="l" rtl="0">
              <a:lnSpc>
                <a:spcPct val="140000"/>
              </a:lnSpc>
              <a:spcBef>
                <a:spcPts val="0"/>
              </a:spcBef>
              <a:spcAft>
                <a:spcPts val="0"/>
              </a:spcAft>
              <a:buClr>
                <a:schemeClr val="dk1"/>
              </a:buClr>
              <a:buSzPts val="1100"/>
              <a:buFont typeface="Arial"/>
              <a:buNone/>
            </a:pPr>
            <a:endParaRPr lang="en-PH" sz="2000" dirty="0">
              <a:latin typeface="Open Sans"/>
              <a:ea typeface="Open Sans"/>
              <a:cs typeface="Open Sans"/>
              <a:sym typeface="Open Sans"/>
            </a:endParaRPr>
          </a:p>
          <a:p>
            <a:pPr marL="457200" lvl="0" indent="-457200" algn="l" rtl="0">
              <a:lnSpc>
                <a:spcPct val="140000"/>
              </a:lnSpc>
              <a:spcBef>
                <a:spcPts val="0"/>
              </a:spcBef>
              <a:spcAft>
                <a:spcPts val="0"/>
              </a:spcAft>
              <a:buClr>
                <a:schemeClr val="dk1"/>
              </a:buClr>
              <a:buSzPts val="1100"/>
              <a:buFont typeface="Arial"/>
              <a:buNone/>
            </a:pPr>
            <a:r>
              <a:rPr lang="en-PH" sz="2000" dirty="0">
                <a:latin typeface="Open Sans"/>
                <a:ea typeface="Open Sans"/>
                <a:cs typeface="Open Sans"/>
                <a:sym typeface="Open Sans"/>
              </a:rPr>
              <a:t>Klug, W.S, and Cummings, M.R. </a:t>
            </a:r>
            <a:r>
              <a:rPr lang="en-PH" sz="2000" i="1" dirty="0">
                <a:latin typeface="Open Sans"/>
                <a:ea typeface="Open Sans"/>
                <a:cs typeface="Open Sans"/>
                <a:sym typeface="Open Sans"/>
              </a:rPr>
              <a:t>Concepts of genetics (6th ed)</a:t>
            </a:r>
            <a:r>
              <a:rPr lang="en-PH" sz="2000" dirty="0">
                <a:latin typeface="Open Sans"/>
                <a:ea typeface="Open Sans"/>
                <a:cs typeface="Open Sans"/>
                <a:sym typeface="Open Sans"/>
              </a:rPr>
              <a:t>. Upper Saddle River, N.J: Prentice-Hall. 2003.</a:t>
            </a:r>
          </a:p>
          <a:p>
            <a:pPr marL="457200" lvl="0" indent="-457200" algn="l" rtl="0">
              <a:lnSpc>
                <a:spcPct val="140000"/>
              </a:lnSpc>
              <a:spcBef>
                <a:spcPts val="0"/>
              </a:spcBef>
              <a:spcAft>
                <a:spcPts val="0"/>
              </a:spcAft>
              <a:buClr>
                <a:schemeClr val="dk1"/>
              </a:buClr>
              <a:buSzPts val="1100"/>
              <a:buFont typeface="Arial"/>
              <a:buNone/>
            </a:pPr>
            <a:endParaRPr lang="en-PH" sz="2000" dirty="0">
              <a:latin typeface="Open Sans"/>
              <a:ea typeface="Open Sans"/>
              <a:cs typeface="Open Sans"/>
              <a:sym typeface="Open Sans"/>
            </a:endParaRPr>
          </a:p>
          <a:p>
            <a:pPr marL="457200" lvl="0" indent="-457200" algn="l" rtl="0">
              <a:lnSpc>
                <a:spcPct val="140000"/>
              </a:lnSpc>
              <a:spcBef>
                <a:spcPts val="0"/>
              </a:spcBef>
              <a:spcAft>
                <a:spcPts val="0"/>
              </a:spcAft>
              <a:buClr>
                <a:schemeClr val="dk1"/>
              </a:buClr>
              <a:buSzPts val="1100"/>
              <a:buFont typeface="Arial"/>
              <a:buNone/>
            </a:pPr>
            <a:r>
              <a:rPr lang="en-PH" sz="2000" dirty="0">
                <a:latin typeface="Open Sans"/>
                <a:ea typeface="Open Sans"/>
                <a:cs typeface="Open Sans"/>
                <a:sym typeface="Open Sans"/>
              </a:rPr>
              <a:t>Pierce, B. </a:t>
            </a:r>
            <a:r>
              <a:rPr lang="en-PH" sz="2000" i="1" dirty="0">
                <a:latin typeface="Open Sans"/>
                <a:ea typeface="Open Sans"/>
                <a:cs typeface="Open Sans"/>
                <a:sym typeface="Open Sans"/>
              </a:rPr>
              <a:t>Genetics: a conceptual approach (8th ed)</a:t>
            </a:r>
            <a:r>
              <a:rPr lang="en-PH" sz="2000" dirty="0">
                <a:latin typeface="Open Sans"/>
                <a:ea typeface="Open Sans"/>
                <a:cs typeface="Open Sans"/>
                <a:sym typeface="Open Sans"/>
              </a:rPr>
              <a:t>. New York: W.H. Freeman. 2012.</a:t>
            </a:r>
          </a:p>
          <a:p>
            <a:pPr marL="457200" lvl="0" indent="-457200" algn="l" rtl="0">
              <a:lnSpc>
                <a:spcPct val="140000"/>
              </a:lnSpc>
              <a:spcBef>
                <a:spcPts val="0"/>
              </a:spcBef>
              <a:spcAft>
                <a:spcPts val="0"/>
              </a:spcAft>
              <a:buClr>
                <a:schemeClr val="dk1"/>
              </a:buClr>
              <a:buSzPts val="1100"/>
              <a:buFont typeface="Arial"/>
              <a:buNone/>
            </a:pPr>
            <a:endParaRPr lang="en-PH" sz="2000" dirty="0">
              <a:latin typeface="Open Sans"/>
              <a:ea typeface="Open Sans"/>
              <a:cs typeface="Open Sans"/>
              <a:sym typeface="Open Sans"/>
            </a:endParaRPr>
          </a:p>
          <a:p>
            <a:pPr marL="457200" lvl="0" indent="-457200" algn="l" rtl="0">
              <a:lnSpc>
                <a:spcPct val="140000"/>
              </a:lnSpc>
              <a:spcBef>
                <a:spcPts val="0"/>
              </a:spcBef>
              <a:spcAft>
                <a:spcPts val="0"/>
              </a:spcAft>
              <a:buClr>
                <a:schemeClr val="dk1"/>
              </a:buClr>
              <a:buSzPts val="1100"/>
              <a:buFont typeface="Arial"/>
              <a:buNone/>
            </a:pPr>
            <a:r>
              <a:rPr lang="en-PH" sz="2000" dirty="0">
                <a:latin typeface="Open Sans"/>
                <a:ea typeface="Open Sans"/>
                <a:cs typeface="Open Sans"/>
                <a:sym typeface="Open Sans"/>
              </a:rPr>
              <a:t>Reece J., Taylor M., Simon E., and Dickey J. </a:t>
            </a:r>
            <a:r>
              <a:rPr lang="en-PH" sz="2000" i="1" dirty="0">
                <a:latin typeface="Open Sans"/>
                <a:ea typeface="Open Sans"/>
                <a:cs typeface="Open Sans"/>
                <a:sym typeface="Open Sans"/>
              </a:rPr>
              <a:t>Campbell Biology: Concepts and Connections (7th ed.)</a:t>
            </a:r>
            <a:r>
              <a:rPr lang="en-PH" sz="2000" dirty="0">
                <a:latin typeface="Open Sans"/>
                <a:ea typeface="Open Sans"/>
                <a:cs typeface="Open Sans"/>
                <a:sym typeface="Open Sans"/>
              </a:rPr>
              <a:t>. Boston: Benjamin Cummings/Pearson. 2011.</a:t>
            </a:r>
          </a:p>
          <a:p>
            <a:pPr marL="457200" lvl="0" indent="-457200" algn="l" rtl="0">
              <a:lnSpc>
                <a:spcPct val="140000"/>
              </a:lnSpc>
              <a:spcBef>
                <a:spcPts val="0"/>
              </a:spcBef>
              <a:spcAft>
                <a:spcPts val="0"/>
              </a:spcAft>
              <a:buClr>
                <a:schemeClr val="dk1"/>
              </a:buClr>
              <a:buSzPts val="1100"/>
              <a:buFont typeface="Arial"/>
              <a:buNone/>
            </a:pPr>
            <a:endParaRPr lang="en-PH" sz="2000" dirty="0">
              <a:latin typeface="Open Sans"/>
              <a:ea typeface="Open Sans"/>
              <a:cs typeface="Open Sans"/>
              <a:sym typeface="Open Sans"/>
            </a:endParaRPr>
          </a:p>
          <a:p>
            <a:pPr marL="457200" lvl="0" indent="-457200" algn="l" rtl="0">
              <a:lnSpc>
                <a:spcPct val="140000"/>
              </a:lnSpc>
              <a:spcBef>
                <a:spcPts val="0"/>
              </a:spcBef>
              <a:spcAft>
                <a:spcPts val="0"/>
              </a:spcAft>
              <a:buClr>
                <a:schemeClr val="dk1"/>
              </a:buClr>
              <a:buSzPts val="1100"/>
              <a:buFont typeface="Arial"/>
              <a:buNone/>
            </a:pPr>
            <a:r>
              <a:rPr lang="en-PH" sz="2000" dirty="0" err="1">
                <a:latin typeface="Open Sans"/>
                <a:ea typeface="Open Sans"/>
                <a:cs typeface="Open Sans"/>
                <a:sym typeface="Open Sans"/>
              </a:rPr>
              <a:t>Snustad</a:t>
            </a:r>
            <a:r>
              <a:rPr lang="en-PH" sz="2000" dirty="0">
                <a:latin typeface="Open Sans"/>
                <a:ea typeface="Open Sans"/>
                <a:cs typeface="Open Sans"/>
                <a:sym typeface="Open Sans"/>
              </a:rPr>
              <a:t>, D.P., and Simmons, M.J. </a:t>
            </a:r>
            <a:r>
              <a:rPr lang="en-PH" sz="2000" i="1" dirty="0">
                <a:latin typeface="Open Sans"/>
                <a:ea typeface="Open Sans"/>
                <a:cs typeface="Open Sans"/>
                <a:sym typeface="Open Sans"/>
              </a:rPr>
              <a:t>Principles of Genetics (6th ed.)</a:t>
            </a:r>
            <a:r>
              <a:rPr lang="en-PH" sz="2000" dirty="0">
                <a:latin typeface="Open Sans"/>
                <a:ea typeface="Open Sans"/>
                <a:cs typeface="Open Sans"/>
                <a:sym typeface="Open Sans"/>
              </a:rPr>
              <a:t>.  Hoboken, NJ: Wiley. 2012.</a:t>
            </a:r>
            <a:endParaRPr lang="en-PH" sz="2000" dirty="0"/>
          </a:p>
        </p:txBody>
      </p:sp>
    </p:spTree>
    <p:extLst>
      <p:ext uri="{BB962C8B-B14F-4D97-AF65-F5344CB8AC3E}">
        <p14:creationId xmlns:p14="http://schemas.microsoft.com/office/powerpoint/2010/main" val="1727411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08C7-BA71-DE35-22FE-B188DD4D14E3}"/>
              </a:ext>
            </a:extLst>
          </p:cNvPr>
          <p:cNvSpPr>
            <a:spLocks noGrp="1"/>
          </p:cNvSpPr>
          <p:nvPr>
            <p:ph type="title"/>
          </p:nvPr>
        </p:nvSpPr>
        <p:spPr>
          <a:xfrm>
            <a:off x="838200" y="5586257"/>
            <a:ext cx="6926703" cy="804161"/>
          </a:xfrm>
        </p:spPr>
        <p:txBody>
          <a:bodyPr vert="horz" lIns="91440" tIns="45720" rIns="91440" bIns="45720" rtlCol="0" anchor="ctr">
            <a:normAutofit/>
          </a:bodyPr>
          <a:lstStyle/>
          <a:p>
            <a:r>
              <a:rPr lang="en-US" sz="3200"/>
              <a:t>Studying Inheritance in Peas</a:t>
            </a:r>
          </a:p>
        </p:txBody>
      </p:sp>
      <p:pic>
        <p:nvPicPr>
          <p:cNvPr id="7" name="Content Placeholder 6">
            <a:extLst>
              <a:ext uri="{FF2B5EF4-FFF2-40B4-BE49-F238E27FC236}">
                <a16:creationId xmlns:a16="http://schemas.microsoft.com/office/drawing/2014/main" id="{909FB3E8-D09C-C07B-53C7-79C8815BD0FB}"/>
              </a:ext>
            </a:extLst>
          </p:cNvPr>
          <p:cNvPicPr>
            <a:picLocks noGrp="1" noChangeAspect="1"/>
          </p:cNvPicPr>
          <p:nvPr>
            <p:ph idx="1"/>
          </p:nvPr>
        </p:nvPicPr>
        <p:blipFill>
          <a:blip r:embed="rId2"/>
          <a:srcRect t="6962" b="1866"/>
          <a:stretch/>
        </p:blipFill>
        <p:spPr>
          <a:xfrm>
            <a:off x="20" y="10"/>
            <a:ext cx="12191980" cy="5279933"/>
          </a:xfrm>
          <a:prstGeom prst="rect">
            <a:avLst/>
          </a:prstGeom>
        </p:spPr>
      </p:pic>
      <p:grpSp>
        <p:nvGrpSpPr>
          <p:cNvPr id="12" name="Group 11">
            <a:extLst>
              <a:ext uri="{FF2B5EF4-FFF2-40B4-BE49-F238E27FC236}">
                <a16:creationId xmlns:a16="http://schemas.microsoft.com/office/drawing/2014/main" id="{0E76F6F3-F5F0-B26D-1B63-73AD0299B7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5193518"/>
            <a:ext cx="12207200" cy="123363"/>
            <a:chOff x="-5025" y="6737718"/>
            <a:chExt cx="12207200" cy="123363"/>
          </a:xfrm>
        </p:grpSpPr>
        <p:sp>
          <p:nvSpPr>
            <p:cNvPr id="13" name="Rectangle 12">
              <a:extLst>
                <a:ext uri="{FF2B5EF4-FFF2-40B4-BE49-F238E27FC236}">
                  <a16:creationId xmlns:a16="http://schemas.microsoft.com/office/drawing/2014/main" id="{ABC84BA2-BCC1-89D4-5592-8B2364E6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9C4FA24-7C12-A16B-31C2-89175017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93201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08C7-BA71-DE35-22FE-B188DD4D14E3}"/>
              </a:ext>
            </a:extLst>
          </p:cNvPr>
          <p:cNvSpPr>
            <a:spLocks noGrp="1"/>
          </p:cNvSpPr>
          <p:nvPr>
            <p:ph type="title"/>
          </p:nvPr>
        </p:nvSpPr>
        <p:spPr>
          <a:xfrm>
            <a:off x="838200" y="5586257"/>
            <a:ext cx="6926703" cy="804161"/>
          </a:xfrm>
        </p:spPr>
        <p:txBody>
          <a:bodyPr vert="horz" lIns="91440" tIns="45720" rIns="91440" bIns="45720" rtlCol="0" anchor="ctr">
            <a:normAutofit/>
          </a:bodyPr>
          <a:lstStyle/>
          <a:p>
            <a:r>
              <a:rPr lang="en-US" sz="3200"/>
              <a:t>Studying Inheritance in Peas</a:t>
            </a:r>
          </a:p>
        </p:txBody>
      </p:sp>
      <p:pic>
        <p:nvPicPr>
          <p:cNvPr id="6" name="Picture 5">
            <a:extLst>
              <a:ext uri="{FF2B5EF4-FFF2-40B4-BE49-F238E27FC236}">
                <a16:creationId xmlns:a16="http://schemas.microsoft.com/office/drawing/2014/main" id="{8CF6DB33-A475-2150-8EDF-59FE46722313}"/>
              </a:ext>
            </a:extLst>
          </p:cNvPr>
          <p:cNvPicPr>
            <a:picLocks noChangeAspect="1"/>
          </p:cNvPicPr>
          <p:nvPr/>
        </p:nvPicPr>
        <p:blipFill>
          <a:blip r:embed="rId2"/>
          <a:srcRect t="7208" b="2098"/>
          <a:stretch/>
        </p:blipFill>
        <p:spPr>
          <a:xfrm>
            <a:off x="20" y="10"/>
            <a:ext cx="12191980" cy="5279933"/>
          </a:xfrm>
          <a:prstGeom prst="rect">
            <a:avLst/>
          </a:prstGeom>
        </p:spPr>
      </p:pic>
      <p:grpSp>
        <p:nvGrpSpPr>
          <p:cNvPr id="11" name="Group 10">
            <a:extLst>
              <a:ext uri="{FF2B5EF4-FFF2-40B4-BE49-F238E27FC236}">
                <a16:creationId xmlns:a16="http://schemas.microsoft.com/office/drawing/2014/main" id="{0E76F6F3-F5F0-B26D-1B63-73AD0299B7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5193518"/>
            <a:ext cx="12207200" cy="123363"/>
            <a:chOff x="-5025" y="6737718"/>
            <a:chExt cx="12207200" cy="123363"/>
          </a:xfrm>
        </p:grpSpPr>
        <p:sp>
          <p:nvSpPr>
            <p:cNvPr id="12" name="Rectangle 11">
              <a:extLst>
                <a:ext uri="{FF2B5EF4-FFF2-40B4-BE49-F238E27FC236}">
                  <a16:creationId xmlns:a16="http://schemas.microsoft.com/office/drawing/2014/main" id="{ABC84BA2-BCC1-89D4-5592-8B2364E6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9C4FA24-7C12-A16B-31C2-89175017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6732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08C7-BA71-DE35-22FE-B188DD4D14E3}"/>
              </a:ext>
            </a:extLst>
          </p:cNvPr>
          <p:cNvSpPr>
            <a:spLocks noGrp="1"/>
          </p:cNvSpPr>
          <p:nvPr>
            <p:ph type="title"/>
          </p:nvPr>
        </p:nvSpPr>
        <p:spPr>
          <a:xfrm>
            <a:off x="838200" y="5586257"/>
            <a:ext cx="6926703" cy="804161"/>
          </a:xfrm>
        </p:spPr>
        <p:txBody>
          <a:bodyPr vert="horz" lIns="91440" tIns="45720" rIns="91440" bIns="45720" rtlCol="0" anchor="ctr">
            <a:normAutofit/>
          </a:bodyPr>
          <a:lstStyle/>
          <a:p>
            <a:r>
              <a:rPr lang="en-US" sz="3200"/>
              <a:t>Studying Inheritance in Peas</a:t>
            </a:r>
          </a:p>
        </p:txBody>
      </p:sp>
      <p:pic>
        <p:nvPicPr>
          <p:cNvPr id="4" name="Picture 3">
            <a:extLst>
              <a:ext uri="{FF2B5EF4-FFF2-40B4-BE49-F238E27FC236}">
                <a16:creationId xmlns:a16="http://schemas.microsoft.com/office/drawing/2014/main" id="{49748920-E08C-B03D-25DE-A7A229885230}"/>
              </a:ext>
            </a:extLst>
          </p:cNvPr>
          <p:cNvPicPr>
            <a:picLocks noChangeAspect="1"/>
          </p:cNvPicPr>
          <p:nvPr/>
        </p:nvPicPr>
        <p:blipFill>
          <a:blip r:embed="rId2"/>
          <a:srcRect t="6984" b="1844"/>
          <a:stretch/>
        </p:blipFill>
        <p:spPr>
          <a:xfrm>
            <a:off x="20" y="10"/>
            <a:ext cx="12191980" cy="5279933"/>
          </a:xfrm>
          <a:prstGeom prst="rect">
            <a:avLst/>
          </a:prstGeom>
        </p:spPr>
      </p:pic>
      <p:grpSp>
        <p:nvGrpSpPr>
          <p:cNvPr id="9" name="Group 8">
            <a:extLst>
              <a:ext uri="{FF2B5EF4-FFF2-40B4-BE49-F238E27FC236}">
                <a16:creationId xmlns:a16="http://schemas.microsoft.com/office/drawing/2014/main" id="{0E76F6F3-F5F0-B26D-1B63-73AD0299B7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5193518"/>
            <a:ext cx="12207200" cy="123363"/>
            <a:chOff x="-5025" y="6737718"/>
            <a:chExt cx="12207200" cy="123363"/>
          </a:xfrm>
        </p:grpSpPr>
        <p:sp>
          <p:nvSpPr>
            <p:cNvPr id="10" name="Rectangle 9">
              <a:extLst>
                <a:ext uri="{FF2B5EF4-FFF2-40B4-BE49-F238E27FC236}">
                  <a16:creationId xmlns:a16="http://schemas.microsoft.com/office/drawing/2014/main" id="{ABC84BA2-BCC1-89D4-5592-8B2364E6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9C4FA24-7C12-A16B-31C2-89175017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625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8629</TotalTime>
  <Words>790</Words>
  <Application>Microsoft Office PowerPoint</Application>
  <PresentationFormat>Widescreen</PresentationFormat>
  <Paragraphs>76</Paragraphs>
  <Slides>61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Aptos</vt:lpstr>
      <vt:lpstr>Aptos Display</vt:lpstr>
      <vt:lpstr>Arial</vt:lpstr>
      <vt:lpstr>Montserrat</vt:lpstr>
      <vt:lpstr>Open Sans</vt:lpstr>
      <vt:lpstr>Open Sans Light</vt:lpstr>
      <vt:lpstr>Office Theme</vt:lpstr>
      <vt:lpstr>PowerPoint Presentation</vt:lpstr>
      <vt:lpstr>PEDIGREE ANALYSIS</vt:lpstr>
      <vt:lpstr>PowerPoint Presentation</vt:lpstr>
      <vt:lpstr>PowerPoint Presentation</vt:lpstr>
      <vt:lpstr>Objectives:</vt:lpstr>
      <vt:lpstr>Studying Inheritance in Peas</vt:lpstr>
      <vt:lpstr>Studying Inheritance in Peas</vt:lpstr>
      <vt:lpstr>Studying Inheritance in Peas</vt:lpstr>
      <vt:lpstr>Studying Inheritance in Peas</vt:lpstr>
      <vt:lpstr>Studying Inheritance in Peas</vt:lpstr>
      <vt:lpstr>Studying Inheritance in Humans</vt:lpstr>
      <vt:lpstr>Studying Inheritance in Humans</vt:lpstr>
      <vt:lpstr>Studying Inheritance in Humans</vt:lpstr>
      <vt:lpstr>Studying Inheritance in Humans</vt:lpstr>
      <vt:lpstr>Studying Inheritance in Humans</vt:lpstr>
      <vt:lpstr>Using Pedigree</vt:lpstr>
      <vt:lpstr>Using Pedigree</vt:lpstr>
      <vt:lpstr>Using Pedigree</vt:lpstr>
      <vt:lpstr>Using Pedigree</vt:lpstr>
      <vt:lpstr>Challenges of Pedigree Analysis</vt:lpstr>
      <vt:lpstr>Pedigree Analysis in Genetic Counseling</vt:lpstr>
      <vt:lpstr>Constructing Pedigrees</vt:lpstr>
      <vt:lpstr>Constructing Pedigrees</vt:lpstr>
      <vt:lpstr>Constructing Pedigrees</vt:lpstr>
      <vt:lpstr>Constructing Pedigrees</vt:lpstr>
      <vt:lpstr>Constructing Pedigrees</vt:lpstr>
      <vt:lpstr>Constructing Pedigrees</vt:lpstr>
      <vt:lpstr>Constructing Pedigrees</vt:lpstr>
      <vt:lpstr>Constructing Pedigrees</vt:lpstr>
      <vt:lpstr>Constructing Pedigrees</vt:lpstr>
      <vt:lpstr>Constructing Pedigrees</vt:lpstr>
      <vt:lpstr>Constructing Pedigrees</vt:lpstr>
      <vt:lpstr>Constructing Pedigrees</vt:lpstr>
      <vt:lpstr>Constructing Pedigrees</vt:lpstr>
      <vt:lpstr>PowerPoint Presentation</vt:lpstr>
      <vt:lpstr>PowerPoint Presentation</vt:lpstr>
      <vt:lpstr>Autosomal Traits</vt:lpstr>
      <vt:lpstr>Autosomal Traits</vt:lpstr>
      <vt:lpstr>Autosomal Traits</vt:lpstr>
      <vt:lpstr>Autosomal Traits</vt:lpstr>
      <vt:lpstr>Autosomal Traits</vt:lpstr>
      <vt:lpstr>Autosomal Traits</vt:lpstr>
      <vt:lpstr>Autosomal Dominant Inheritance</vt:lpstr>
      <vt:lpstr>Autosomal Recessive Inheritance</vt:lpstr>
      <vt:lpstr>Autosomal Recessive Inheritance</vt:lpstr>
      <vt:lpstr>Autosomal Recessive Inheritance</vt:lpstr>
      <vt:lpstr>Autosomal Recessive Inheritance</vt:lpstr>
      <vt:lpstr>Autosomal Recessive Inheritance</vt:lpstr>
      <vt:lpstr>Autosomal Recessive Inheritance</vt:lpstr>
      <vt:lpstr>How does consanguineous mating become disadvantageous to the members of the couple involved?  </vt:lpstr>
      <vt:lpstr>When analyzing pedigrees, and you are asked to provide the genotypes of the individuals, there may be cases when you can leave the second allele blank. </vt:lpstr>
      <vt:lpstr>For example, an individual has a dominant phenotype, A__.  However, due to insufficient information, one cannot determine whether the second allele is dominant or recessive. Thus, you may leave it as it is.   </vt:lpstr>
      <vt:lpstr>Example:</vt:lpstr>
      <vt:lpstr>Example:</vt:lpstr>
      <vt:lpstr>Example:</vt:lpstr>
      <vt:lpstr>Example:</vt:lpstr>
      <vt:lpstr>PowerPoint Presentation</vt:lpstr>
      <vt:lpstr>PowerPoint Presentation</vt:lpstr>
      <vt:lpstr>Assignment</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Maedel Joy Escote</dc:creator>
  <cp:lastModifiedBy>Maedel Joy Escote</cp:lastModifiedBy>
  <cp:revision>2</cp:revision>
  <dcterms:created xsi:type="dcterms:W3CDTF">2024-09-24T01:37:31Z</dcterms:created>
  <dcterms:modified xsi:type="dcterms:W3CDTF">2024-09-30T01:27:30Z</dcterms:modified>
</cp:coreProperties>
</file>